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87" r:id="rId2"/>
    <p:sldId id="294" r:id="rId3"/>
    <p:sldId id="360" r:id="rId4"/>
    <p:sldId id="387" r:id="rId5"/>
    <p:sldId id="385" r:id="rId6"/>
    <p:sldId id="386" r:id="rId7"/>
    <p:sldId id="388" r:id="rId8"/>
    <p:sldId id="345" r:id="rId9"/>
    <p:sldId id="330" r:id="rId10"/>
    <p:sldId id="384" r:id="rId11"/>
    <p:sldId id="393" r:id="rId12"/>
    <p:sldId id="390" r:id="rId13"/>
    <p:sldId id="373" r:id="rId14"/>
    <p:sldId id="375" r:id="rId15"/>
    <p:sldId id="329" r:id="rId16"/>
    <p:sldId id="372" r:id="rId17"/>
    <p:sldId id="382" r:id="rId18"/>
    <p:sldId id="35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90" d="100"/>
          <a:sy n="90" d="100"/>
        </p:scale>
        <p:origin x="849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A0020-1F5B-4B5B-8AEF-478FC7E83B24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9818F-464F-40F7-AECC-6CEA0CCE4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195FB-F8FB-4DA1-A725-F352F08E1BEF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637FE-2E72-4A78-8572-33F435C7A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4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59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1"/>
            <a:ext cx="9147175" cy="1911351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D040CB-CF78-460F-99B3-95116A63B41E}" type="datetime1">
              <a:rPr lang="en-US"/>
              <a:pPr>
                <a:defRPr/>
              </a:pPr>
              <a:t>8/13/2018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D7311E-F155-401C-8F38-16245F8A7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9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E188-5626-44C4-935A-3F8DFFC9E1CD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F898-013F-46C7-8CBF-62CC9FD835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7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1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5BD4-0EDE-4E9F-90AC-9658585AD735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6C09-C178-4325-992E-E33F47B16C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2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D65F-1BA3-4C97-8681-E60F391DA353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CC34-9FBF-49CE-9C28-854A23A65FA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1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9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9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FA1AFB-8CE4-436A-B663-745D9D8E142F}" type="datetime1">
              <a:rPr lang="en-US">
                <a:solidFill>
                  <a:prstClr val="white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1A35B-19E3-42AE-8324-4F341463DF1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81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77BDF6-2BAE-4C9D-A845-073BB676FB87}" type="datetime1">
              <a:rPr lang="en-US">
                <a:solidFill>
                  <a:prstClr val="white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60819-8F4B-4BC9-99B7-CF0442069C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72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539908-7D4D-4B11-9FD2-B060FDE84635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6C963-A491-4430-86C4-1D1195889A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1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F6FB2E-6E72-4C8D-86A4-245119056932}" type="datetime1">
              <a:rPr lang="en-US">
                <a:solidFill>
                  <a:prstClr val="white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C2358-24FD-4168-8D61-0B6480520FF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10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CAAC4-8BB3-4BD7-9394-2E26CB990713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CA01-C641-42E8-8197-BF09B78F4E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0EDAA-BFE9-4D8A-BDD8-04F31E25F3A8}" type="datetime1">
              <a:rPr lang="en-US">
                <a:solidFill>
                  <a:prstClr val="black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16B51-B1EF-42F6-847C-589750AC7C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4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9"/>
            <a:ext cx="4940300" cy="9207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7"/>
            <a:ext cx="3690938" cy="933451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7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538B21-19D7-46AA-BDC5-E7E3C8DD888D}" type="datetime1">
              <a:rPr lang="en-US">
                <a:solidFill>
                  <a:prstClr val="white"/>
                </a:solidFill>
              </a:rPr>
              <a:pPr>
                <a:defRPr/>
              </a:pPr>
              <a:t>8/13/2018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8A92-2820-4483-99BB-484F25E5499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73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9"/>
            <a:ext cx="4940300" cy="9207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7"/>
            <a:ext cx="3690938" cy="933451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9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99350-169F-4539-A55A-261FABF4C3BC}" type="datetime1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8/13/2018</a:t>
            </a:fld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9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9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46B6E-DECB-4E0D-AA42-7C6CE04EF1C8}" type="slidenum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2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16694" y="3429000"/>
            <a:ext cx="8610600" cy="2253157"/>
          </a:xfrm>
        </p:spPr>
        <p:txBody>
          <a:bodyPr/>
          <a:lstStyle/>
          <a:p>
            <a:pPr marL="114300" indent="0" algn="ctr" eaLnBrk="1" hangingPunct="1">
              <a:buFont typeface="Arial" charset="0"/>
              <a:buNone/>
            </a:pPr>
            <a:r>
              <a:rPr lang="en-US" altLang="en-US" sz="4800" b="1" dirty="0">
                <a:solidFill>
                  <a:schemeClr val="tx2"/>
                </a:solidFill>
                <a:latin typeface="Calibri" panose="020F0502020204030204" pitchFamily="34" charset="0"/>
              </a:rPr>
              <a:t>2018 KACD Fall Workshop</a:t>
            </a:r>
          </a:p>
          <a:p>
            <a:pPr marL="114300" indent="0" algn="ctr" eaLnBrk="1" hangingPunct="1">
              <a:buFont typeface="Arial" charset="0"/>
              <a:buNone/>
            </a:pPr>
            <a:r>
              <a:rPr lang="en-US" altLang="en-US" sz="4800" b="1" dirty="0">
                <a:solidFill>
                  <a:schemeClr val="tx2"/>
                </a:solidFill>
                <a:latin typeface="Calibri" panose="020F0502020204030204" pitchFamily="34" charset="0"/>
              </a:rPr>
              <a:t>DOC Report</a:t>
            </a:r>
          </a:p>
          <a:p>
            <a:pPr marL="114300" indent="0" algn="ctr" eaLnBrk="1" hangingPunct="1">
              <a:buFont typeface="Arial" charset="0"/>
              <a:buNone/>
            </a:pPr>
            <a:endParaRPr lang="en-US" altLang="en-US" sz="4400" b="1" dirty="0">
              <a:latin typeface="Arial Black" pitchFamily="34" charset="0"/>
            </a:endParaRPr>
          </a:p>
          <a:p>
            <a:pPr marL="114300" indent="0" algn="ctr" eaLnBrk="1" hangingPunct="1">
              <a:buFont typeface="Wingdings 3" pitchFamily="18" charset="2"/>
              <a:buNone/>
            </a:pPr>
            <a:endParaRPr lang="en-US" altLang="en-US" sz="4400" b="1" dirty="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28" y="304801"/>
            <a:ext cx="7620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	</a:t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3" descr="S:\DOC\LOGO\DOC Logo\DOC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8623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7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FY 2019 State Water Plan Funds to the Kansas Water Office (2018 Kansas Legislature provided additional funding to the State Water Plan) </a:t>
            </a:r>
          </a:p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KWO, KDHE, KDA/DOC and RAC’s involved in program development</a:t>
            </a:r>
          </a:p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Payment rate of $50 per ton of sediment reduced by approved practices</a:t>
            </a:r>
          </a:p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FY 2019 program budget of $900,000</a:t>
            </a:r>
          </a:p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Applications submitted by Conservation Districts</a:t>
            </a:r>
          </a:p>
          <a:p>
            <a:pPr marL="512762" lvl="4" indent="-512762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Contracts and Payments through CSIMS</a:t>
            </a:r>
          </a:p>
          <a:p>
            <a:pPr marL="0" lvl="4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  <a:defRPr/>
            </a:pPr>
            <a:endParaRPr lang="en-US" sz="30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>Kansas Reservoir Protection Initiative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53" y="5943600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080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63B408-6EFD-4991-AC50-0CB54CDAD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7049"/>
            <a:ext cx="5753100" cy="685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2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Eligible areas are the same as the 2018 NRCS EQIP Drought Initiative</a:t>
            </a: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Livestock wells, pipeline, tanks and pumps are eligible</a:t>
            </a: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50% cost share rate, $6,000 landowner limit</a:t>
            </a: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Practices installed from June 1st, 2018 through July 24th, 2018</a:t>
            </a: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Applications accepted until August 31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/>
              </a:rPr>
              <a:t>st</a:t>
            </a: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, 2018</a:t>
            </a: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3000" dirty="0">
              <a:solidFill>
                <a:prstClr val="black"/>
              </a:solidFill>
              <a:latin typeface="Calibri" panose="020F0502020204030204"/>
            </a:endParaRPr>
          </a:p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30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Livestock Water Supply Financial Assistance Initiative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53" y="5943600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75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16 training modules to teach supervisors the basic operations of a CD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14 modules developed by DOC - </a:t>
            </a:r>
            <a:r>
              <a:rPr lang="en-US" sz="2400" u="sng" dirty="0">
                <a:solidFill>
                  <a:prstClr val="black"/>
                </a:solidFill>
                <a:latin typeface="Calibri" panose="020F0502020204030204"/>
              </a:rPr>
              <a:t>www.agriculture.ks.gov/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2 modules developed by KACD - </a:t>
            </a:r>
            <a:r>
              <a:rPr lang="en-US" sz="2400" u="sng" dirty="0">
                <a:solidFill>
                  <a:prstClr val="black"/>
                </a:solidFill>
                <a:latin typeface="Calibri" panose="020F0502020204030204"/>
              </a:rPr>
              <a:t>www.kacdnet.org/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Complete all 16 training modules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Send completed signed and certified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/>
              </a:rPr>
              <a:t>KS CD Supervisors Training and Recognition Program Completion Report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to DOC no later than November 10th</a:t>
            </a:r>
          </a:p>
          <a:p>
            <a:pPr marL="9144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Supervisors will be presented a leather portfolio at the KACD Convention</a:t>
            </a:r>
            <a:endParaRPr lang="en-US" sz="2400" i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Supervisor Training &amp; Recognition Program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35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DOC sent email to CD’s on July 2nd looking for volunteers to help staff the soil tunnel trailer / AgriLand exhibit at Kansas State Fair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Use hyperlink to access spreadsheet for sign up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Shifts 9-3 and 3-9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1-2 per shift except on weekends and Dollar Days, September 10th</a:t>
            </a: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AgriLand at State Fair </a:t>
            </a:r>
            <a:b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Pride of Kansas Building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Cancellation of Uncommitted WR and NPS Funds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 December 7, 2018</a:t>
            </a:r>
          </a:p>
          <a:p>
            <a:pPr marL="457200" lvl="1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  <a:defRPr/>
            </a:pP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Reallocation of Uncommitted funds </a:t>
            </a:r>
          </a:p>
          <a:p>
            <a:pPr marL="1065213" lvl="2" indent="-5715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Priorities to be determined by the SCC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FY 2019 Cost-Share</a:t>
            </a:r>
            <a:br>
              <a:rPr 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3500" dirty="0">
                <a:solidFill>
                  <a:srgbClr val="0070C0"/>
                </a:solidFill>
                <a:latin typeface="Arial Black" panose="020B0A04020102020204" pitchFamily="34" charset="0"/>
              </a:rPr>
              <a:t>Cancellation/Reallocation Policy</a:t>
            </a:r>
            <a:endParaRPr lang="en-US" sz="3500" dirty="0">
              <a:solidFill>
                <a:srgbClr val="0070C0"/>
              </a:solidFill>
            </a:endParaRP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888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Calibri" panose="020F0502020204030204" pitchFamily="34" charset="0"/>
              </a:rPr>
              <a:t>2019 Annual Work Plan – due September 1, 2018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Calibri" panose="020F0502020204030204" pitchFamily="34" charset="0"/>
              </a:rPr>
              <a:t>Documents activities to be completed during fiscal year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Calibri" panose="020F0502020204030204" pitchFamily="34" charset="0"/>
              </a:rPr>
              <a:t>Email an electronic copy to DOC at </a:t>
            </a:r>
            <a:r>
              <a:rPr lang="en-US" sz="2400" u="sng" dirty="0">
                <a:latin typeface="Calibri" panose="020F0502020204030204" pitchFamily="34" charset="0"/>
              </a:rPr>
              <a:t>kda.doc@ks.gov</a:t>
            </a:r>
            <a:endParaRPr lang="en-US" sz="2400" dirty="0">
              <a:latin typeface="Calibri" panose="020F0502020204030204" pitchFamily="34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Calibri" panose="020F0502020204030204" pitchFamily="34" charset="0"/>
              </a:rPr>
              <a:t>2019 Budget – due September 1, 2018</a:t>
            </a:r>
          </a:p>
          <a:p>
            <a:pPr marL="9144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Calibri" panose="020F0502020204030204" pitchFamily="34" charset="0"/>
              </a:rPr>
              <a:t>Mail the Operations and Enterprise Fund Budget with original signatures to the DOC after certification by County Commissioners and final CD Board has reviewed and signed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457200" lvl="2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prstClr val="black"/>
                </a:solidFill>
                <a:latin typeface="Calibri" panose="020F0502020204030204" pitchFamily="34" charset="0"/>
              </a:rPr>
              <a:t>2018 Financial Management Checklist – due Sept. 1, 2018</a:t>
            </a:r>
          </a:p>
          <a:p>
            <a:pPr marL="914400" lvl="3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Mail the checklist to the DOC after CD Board has reviewed and signed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Reminders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53" y="5943600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8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457200" lvl="3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 pitchFamily="34" charset="0"/>
              </a:rPr>
              <a:t>Riparian &amp; Wetland Program</a:t>
            </a:r>
          </a:p>
          <a:p>
            <a:pPr marL="9144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Calibri" panose="020F0502020204030204" pitchFamily="34" charset="0"/>
              </a:rPr>
              <a:t>Has dedicated funding available for wetland and wetland-related projects</a:t>
            </a:r>
          </a:p>
          <a:p>
            <a:pPr marL="9144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Calibri" panose="020F0502020204030204" pitchFamily="34" charset="0"/>
              </a:rPr>
              <a:t>Contact Tim McCoy with the DOC for assistance if your county has a potential wetland project</a:t>
            </a:r>
          </a:p>
          <a:p>
            <a:pPr marL="914400" lvl="3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endParaRPr lang="en-US" sz="26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Reminders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53" y="5943600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83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</a:rPr>
              <a:t>Questions</a:t>
            </a:r>
            <a:endParaRPr lang="en-US" dirty="0"/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Man-With-&lt;strong&gt;Question&lt;/strong&gt;-04 -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9" y="1481138"/>
            <a:ext cx="4525962" cy="4525962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968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92163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State Water Plan Budget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715571"/>
              </p:ext>
            </p:extLst>
          </p:nvPr>
        </p:nvGraphicFramePr>
        <p:xfrm>
          <a:off x="457201" y="1219199"/>
          <a:ext cx="8229601" cy="4629705"/>
        </p:xfrm>
        <a:graphic>
          <a:graphicData uri="http://schemas.openxmlformats.org/drawingml/2006/table">
            <a:tbl>
              <a:tblPr firstRow="1" firstCol="1" bandRow="1"/>
              <a:tblGrid>
                <a:gridCol w="16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Lucida Sans Unicode"/>
                        </a:rPr>
                        <a:t> </a:t>
                      </a: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Lucida Sans Unicode"/>
                        </a:rPr>
                        <a:t> </a:t>
                      </a: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Lucida Sans Unicode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DOC Programs</a:t>
                      </a:r>
                      <a:endParaRPr lang="en-US" sz="1800" u="sng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FY 2018 Approved</a:t>
                      </a:r>
                    </a:p>
                  </a:txBody>
                  <a:tcPr marL="67456" marR="67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FY 2019 Adjusted</a:t>
                      </a:r>
                    </a:p>
                  </a:txBody>
                  <a:tcPr marL="67456" marR="67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FY 2020 Proposed</a:t>
                      </a:r>
                    </a:p>
                  </a:txBody>
                  <a:tcPr marL="67456" marR="67456" marT="0" marB="0" anchor="ctr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 anchor="ctr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 anchor="ctr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Conservation District Aid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$2,000,000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$2,092,637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$2,092,637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 anchor="ctr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Water Resources Cost-Share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$1,727,387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$1,948,289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$1,948,289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Non-Point Pollution Cost-Share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$1,502,909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$1,860,023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$1,860,023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Watershed Dam Construction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$511,076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$550,000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$550,000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Water Supply Restoration / MSL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CREP / WTAP 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$177,141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$201,963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Water Quality Buffer Initiative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$88,662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$200,000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Riparian &amp; Wetland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$416,655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$154,024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$154,024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Irrigation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</a:rPr>
                        <a:t> Technology*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</a:rPr>
                        <a:t>$100,000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</a:rPr>
                        <a:t>*$100,000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Streambank Stabilization*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</a:rPr>
                        <a:t>*$500,000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72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                              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$6,423,830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   $7,606,936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    $7,604,973</a:t>
                      </a: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995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>
                      <a:noFill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9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12580"/>
            <a:ext cx="8229600" cy="44069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900" dirty="0">
                <a:solidFill>
                  <a:prstClr val="black"/>
                </a:solidFill>
                <a:latin typeface="Calibri" panose="020F0502020204030204"/>
              </a:rPr>
              <a:t>Replaces the current Water Quality Buffer Initiative Program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900" dirty="0">
                <a:solidFill>
                  <a:prstClr val="black"/>
                </a:solidFill>
                <a:latin typeface="Calibri" panose="020F0502020204030204"/>
              </a:rPr>
              <a:t>Legislature allocated $281,312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900" dirty="0">
                <a:solidFill>
                  <a:prstClr val="black"/>
                </a:solidFill>
                <a:latin typeface="Calibri" panose="020F0502020204030204"/>
              </a:rPr>
              <a:t>Incentive payment on new CRP enrollments for the following practices: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900" dirty="0">
                <a:solidFill>
                  <a:prstClr val="black"/>
                </a:solidFill>
                <a:latin typeface="Calibri" panose="020F0502020204030204"/>
              </a:rPr>
              <a:t>Grassed Waterways, Shallow Water Areas for Wildlife, Filter Strips, Riparian Buffers, Wetland Restorations, Improvements to Farmable Wetland, Bottomland Hardwood Timber Establishment, and Habitat Buffers for Upland Birds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Sediment and Nutrient Reduction Initiative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61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Priority HUC 12’s in the Milford Lake watershed will be targeted initially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Following counties have priority HUC 12’s in the Milford Lake watershed: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3000" dirty="0">
              <a:solidFill>
                <a:prstClr val="black"/>
              </a:solidFill>
              <a:latin typeface="Calibri" panose="020F0502020204030204"/>
            </a:endParaRP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Clay, Cloud, Dickinson, Geary, Republic, Riley, and Washington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Sediment and Nutrient Reduction Initiative (cont.)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3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Future program expansion includes the following watersheds: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Big Creek, Delaware, Little Arkansas, Lower Big Blue, Lower Kansas, Lower Little Blue, Lower Republican, Lower Smoky Hill, Neosho, Upper Cottonwood and Lower Cottonwood watersheds</a:t>
            </a:r>
          </a:p>
          <a:p>
            <a:pPr marL="457200" lvl="1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Reservoirs affected by future program expansion: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Tuttle Creek, Perry, John Redmond, and Clinton reservoirs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Sediment and Nutrient Reduction Initiative (cont.)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06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Program eligible areas shall contain 2 tiers for priority enrollment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Tier 1 areas – HUC 12 watersheds identified in watershed restoration and protection strategy plans as the highest priority target areas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Tier 2 areas – All areas within the program eligible boundaries that are not tier 1 areas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One time incentive payment 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$225 per acre in Tier 1 areas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$162.50 per acre in Tier 2 areas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Sediment and Nutrient Reduction Initiative (cont.)</a:t>
            </a: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5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F21C24-9A89-42D5-AFBF-3444DCE2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funded trough the Riparian and Wetland Program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Goal of the initiative is to reduce livestock contact with surface water. Seeking to fund projects with the highest riparian area protection benefits.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Program is currently being developed.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89391F-1C1E-4DC7-9B40-71968706106C}"/>
              </a:ext>
            </a:extLst>
          </p:cNvPr>
          <p:cNvSpPr txBox="1">
            <a:spLocks/>
          </p:cNvSpPr>
          <p:nvPr/>
        </p:nvSpPr>
        <p:spPr>
          <a:xfrm>
            <a:off x="457200" y="279400"/>
            <a:ext cx="8229600" cy="114300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Riparian Quality Enhancement Initiative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9E7DD-4E25-4E4B-8F8D-C1BED0530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798244"/>
            <a:ext cx="1280271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2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Funds are available in FY 2019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Soil health workshops and field days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Educational materials, cover crop seed etc.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Cover Crop and Grazing Management</a:t>
            </a: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$2,500 limit per application for workshop</a:t>
            </a:r>
          </a:p>
          <a:p>
            <a:pPr marL="4572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No-till on the Plains Winter Conference registration fees</a:t>
            </a:r>
          </a:p>
          <a:p>
            <a:pPr lvl="2" indent="-401638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CD Supervisors</a:t>
            </a:r>
          </a:p>
          <a:p>
            <a:pPr marL="914400" lvl="2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Landowner/operator first time attendees</a:t>
            </a:r>
          </a:p>
          <a:p>
            <a:pPr marL="914400" lvl="2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CD employees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Soil Health Education Funds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26138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2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457200" lvl="4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Rollout anticipated in late fall</a:t>
            </a:r>
          </a:p>
          <a:p>
            <a:pPr marL="0" lvl="4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  <a:defRPr/>
            </a:pPr>
            <a:endParaRPr lang="en-US" sz="3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</a:rPr>
              <a:t>Training Opportunities for District Managers: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3000" dirty="0">
              <a:latin typeface="Calibri" panose="020F0502020204030204" pitchFamily="34" charset="0"/>
            </a:endParaRP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Calibri" panose="020F0502020204030204" pitchFamily="34" charset="0"/>
              </a:rPr>
              <a:t>DOC Webinars – TBD</a:t>
            </a:r>
          </a:p>
          <a:p>
            <a:pPr marL="457200" lvl="1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  <a:defRPr/>
            </a:pPr>
            <a:endParaRPr lang="en-US" sz="3000" dirty="0">
              <a:latin typeface="Calibri" panose="020F0502020204030204" pitchFamily="34" charset="0"/>
            </a:endParaRPr>
          </a:p>
          <a:p>
            <a:pPr marL="914400" lvl="1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Calibri" panose="020F0502020204030204" pitchFamily="34" charset="0"/>
              </a:rPr>
              <a:t>KACD Convention – November, 2018</a:t>
            </a:r>
            <a:endParaRPr lang="en-US" sz="3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  <a:latin typeface="Arial Black" panose="020B0A04020102020204" pitchFamily="34" charset="0"/>
              </a:rPr>
              <a:t>CSIMS 2.0 Upgrade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3" descr="S:\DOC\LOGO\DOC Logo\DOC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53" y="5943600"/>
            <a:ext cx="1280719" cy="77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196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7491</TotalTime>
  <Words>903</Words>
  <Application>Microsoft Office PowerPoint</Application>
  <PresentationFormat>On-screen Show (4:3)</PresentationFormat>
  <Paragraphs>178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Lucida Sans Unicode</vt:lpstr>
      <vt:lpstr>Times New Roman</vt:lpstr>
      <vt:lpstr>Verdana</vt:lpstr>
      <vt:lpstr>Wingdings 2</vt:lpstr>
      <vt:lpstr>Wingdings 3</vt:lpstr>
      <vt:lpstr>Concourse</vt:lpstr>
      <vt:lpstr>       </vt:lpstr>
      <vt:lpstr>State Water Plan Budget</vt:lpstr>
      <vt:lpstr>Sediment and Nutrient Reduction Initiative</vt:lpstr>
      <vt:lpstr>Sediment and Nutrient Reduction Initiative (cont.)</vt:lpstr>
      <vt:lpstr>Sediment and Nutrient Reduction Initiative (cont.)</vt:lpstr>
      <vt:lpstr>Sediment and Nutrient Reduction Initiative (cont.)</vt:lpstr>
      <vt:lpstr>PowerPoint Presentation</vt:lpstr>
      <vt:lpstr>Soil Health Education Funds</vt:lpstr>
      <vt:lpstr>CSIMS 2.0 Upgrade</vt:lpstr>
      <vt:lpstr>Kansas Reservoir Protection Initiative</vt:lpstr>
      <vt:lpstr>PowerPoint Presentation</vt:lpstr>
      <vt:lpstr>Livestock Water Supply Financial Assistance Initiative</vt:lpstr>
      <vt:lpstr>Supervisor Training &amp; Recognition Program</vt:lpstr>
      <vt:lpstr>AgriLand at State Fair  Pride of Kansas Building</vt:lpstr>
      <vt:lpstr>FY 2019 Cost-Share Cancellation/Reallocation Policy</vt:lpstr>
      <vt:lpstr>Reminders</vt:lpstr>
      <vt:lpstr>Reminders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State Conservation Commission Spring Workshop</dc:title>
  <dc:creator>Green, Megan</dc:creator>
  <cp:lastModifiedBy>Jones, David [KDA]</cp:lastModifiedBy>
  <cp:revision>412</cp:revision>
  <cp:lastPrinted>2018-08-10T13:34:50Z</cp:lastPrinted>
  <dcterms:created xsi:type="dcterms:W3CDTF">2016-02-08T14:21:29Z</dcterms:created>
  <dcterms:modified xsi:type="dcterms:W3CDTF">2018-08-13T23:54:07Z</dcterms:modified>
</cp:coreProperties>
</file>