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77" r:id="rId4"/>
    <p:sldId id="299" r:id="rId5"/>
    <p:sldId id="304" r:id="rId6"/>
    <p:sldId id="302" r:id="rId7"/>
    <p:sldId id="303" r:id="rId8"/>
    <p:sldId id="300" r:id="rId9"/>
    <p:sldId id="257" r:id="rId10"/>
    <p:sldId id="278" r:id="rId11"/>
    <p:sldId id="279" r:id="rId12"/>
    <p:sldId id="280" r:id="rId13"/>
    <p:sldId id="281" r:id="rId14"/>
    <p:sldId id="282" r:id="rId15"/>
    <p:sldId id="306" r:id="rId16"/>
    <p:sldId id="283" r:id="rId17"/>
    <p:sldId id="307" r:id="rId18"/>
    <p:sldId id="293" r:id="rId19"/>
    <p:sldId id="284" r:id="rId20"/>
    <p:sldId id="308" r:id="rId21"/>
    <p:sldId id="286" r:id="rId22"/>
    <p:sldId id="297" r:id="rId23"/>
    <p:sldId id="309" r:id="rId24"/>
    <p:sldId id="288" r:id="rId25"/>
    <p:sldId id="310" r:id="rId26"/>
    <p:sldId id="289" r:id="rId27"/>
    <p:sldId id="290" r:id="rId28"/>
    <p:sldId id="301" r:id="rId29"/>
    <p:sldId id="305" r:id="rId30"/>
    <p:sldId id="311" r:id="rId31"/>
    <p:sldId id="296" r:id="rId32"/>
    <p:sldId id="312" r:id="rId33"/>
    <p:sldId id="313" r:id="rId34"/>
    <p:sldId id="298" r:id="rId35"/>
    <p:sldId id="31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8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1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1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0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4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060BE7-14B5-45A3-A7A4-1F9DB81277E2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ED1B207-E563-4EF9-A3FE-9697BCB5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8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2DD4-8F86-4CF7-AC59-ADD2D0E3A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20" y="376096"/>
            <a:ext cx="5762563" cy="3255264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Hoisington</a:t>
            </a:r>
            <a:br>
              <a:rPr lang="en-US" sz="4500" dirty="0"/>
            </a:br>
            <a:r>
              <a:rPr lang="en-US" sz="4500" dirty="0"/>
              <a:t>Technical Assistance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03461-E10E-45A7-9716-ED65D7BD6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98" y="3631360"/>
            <a:ext cx="5762563" cy="136453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January </a:t>
            </a:r>
            <a:r>
              <a:rPr lang="en-US" dirty="0"/>
              <a:t>30</a:t>
            </a:r>
            <a:r>
              <a:rPr lang="en-US" sz="2000" dirty="0"/>
              <a:t>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2A123-EF54-4A65-8373-FB9F44A9C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82"/>
          <a:stretch/>
        </p:blipFill>
        <p:spPr>
          <a:xfrm>
            <a:off x="5479093" y="759982"/>
            <a:ext cx="3664908" cy="5346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B3CDD-9C9C-4E15-AFB6-40FB0D3FCD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46" y="5120176"/>
            <a:ext cx="1350688" cy="86214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Picture 1" descr="cid:image002.png@01D3B0AB.D432EDC0">
            <a:extLst>
              <a:ext uri="{FF2B5EF4-FFF2-40B4-BE49-F238E27FC236}">
                <a16:creationId xmlns:a16="http://schemas.microsoft.com/office/drawing/2014/main" id="{8D0B9CFE-D1F3-4329-A218-0580DD82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05" y="5338288"/>
            <a:ext cx="1403017" cy="42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297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15" y="641573"/>
            <a:ext cx="5934046" cy="1981200"/>
          </a:xfrm>
        </p:spPr>
        <p:txBody>
          <a:bodyPr/>
          <a:lstStyle/>
          <a:p>
            <a:r>
              <a:rPr lang="en-US" dirty="0"/>
              <a:t>Option 1A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15" y="1913874"/>
            <a:ext cx="10635493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Dam A and Dam 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5D72F-FF01-4C2E-BC1B-0D100CDB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99" y="0"/>
            <a:ext cx="5332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5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15" y="641573"/>
            <a:ext cx="5934046" cy="1981200"/>
          </a:xfrm>
        </p:spPr>
        <p:txBody>
          <a:bodyPr/>
          <a:lstStyle/>
          <a:p>
            <a:r>
              <a:rPr lang="en-US" dirty="0"/>
              <a:t>Option 1B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15" y="1913874"/>
            <a:ext cx="10635493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Dam B and Dam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BFE15-1A8E-4857-BC63-2F17222C5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554" y="492369"/>
            <a:ext cx="5734201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43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15" y="641573"/>
            <a:ext cx="5934046" cy="1981200"/>
          </a:xfrm>
        </p:spPr>
        <p:txBody>
          <a:bodyPr/>
          <a:lstStyle/>
          <a:p>
            <a:r>
              <a:rPr lang="en-US" dirty="0"/>
              <a:t>Option 1B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15" y="1913874"/>
            <a:ext cx="10635493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Dam B and Dam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4CFB4-DDD6-43B6-A375-486A24376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6" r="4249"/>
          <a:stretch/>
        </p:blipFill>
        <p:spPr>
          <a:xfrm>
            <a:off x="3302348" y="0"/>
            <a:ext cx="5307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63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1573"/>
            <a:ext cx="6123061" cy="1981200"/>
          </a:xfrm>
        </p:spPr>
        <p:txBody>
          <a:bodyPr/>
          <a:lstStyle/>
          <a:p>
            <a:r>
              <a:rPr lang="en-US" dirty="0"/>
              <a:t>Option 1A or 1B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4"/>
            <a:ext cx="2414954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new NE Drainage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76721-3661-4676-B4D5-0BFE81E0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001" y="766749"/>
            <a:ext cx="5388164" cy="53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41573"/>
            <a:ext cx="5970661" cy="1981200"/>
          </a:xfrm>
        </p:spPr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45322"/>
            <a:ext cx="2376790" cy="1477107"/>
          </a:xfrm>
        </p:spPr>
        <p:txBody>
          <a:bodyPr>
            <a:normAutofit/>
          </a:bodyPr>
          <a:lstStyle/>
          <a:p>
            <a:r>
              <a:rPr lang="en-US" sz="2200" dirty="0"/>
              <a:t>Channel Improvements to Shop Creek </a:t>
            </a:r>
          </a:p>
          <a:p>
            <a:r>
              <a:rPr lang="en-US" sz="2200" dirty="0"/>
              <a:t>Dam 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A3D4DD-418D-420C-975A-203CE9A0B0D0}"/>
              </a:ext>
            </a:extLst>
          </p:cNvPr>
          <p:cNvSpPr/>
          <p:nvPr/>
        </p:nvSpPr>
        <p:spPr>
          <a:xfrm>
            <a:off x="190831" y="3301769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036803-110D-48B8-8FC1-0A41B8CA5D5A}"/>
              </a:ext>
            </a:extLst>
          </p:cNvPr>
          <p:cNvSpPr/>
          <p:nvPr/>
        </p:nvSpPr>
        <p:spPr>
          <a:xfrm>
            <a:off x="190830" y="2283442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8FE9E-C304-4FA1-85C3-056DDD52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49" y="0"/>
            <a:ext cx="3768986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60EEE5-4724-4715-B50F-041A0AF55806}"/>
              </a:ext>
            </a:extLst>
          </p:cNvPr>
          <p:cNvSpPr/>
          <p:nvPr/>
        </p:nvSpPr>
        <p:spPr>
          <a:xfrm>
            <a:off x="4717915" y="107004"/>
            <a:ext cx="437745" cy="5564222"/>
          </a:xfrm>
          <a:custGeom>
            <a:avLst/>
            <a:gdLst>
              <a:gd name="connsiteX0" fmla="*/ 437745 w 437745"/>
              <a:gd name="connsiteY0" fmla="*/ 0 h 5564222"/>
              <a:gd name="connsiteX1" fmla="*/ 428017 w 437745"/>
              <a:gd name="connsiteY1" fmla="*/ 58366 h 5564222"/>
              <a:gd name="connsiteX2" fmla="*/ 398834 w 437745"/>
              <a:gd name="connsiteY2" fmla="*/ 68094 h 5564222"/>
              <a:gd name="connsiteX3" fmla="*/ 350196 w 437745"/>
              <a:gd name="connsiteY3" fmla="*/ 107005 h 5564222"/>
              <a:gd name="connsiteX4" fmla="*/ 321013 w 437745"/>
              <a:gd name="connsiteY4" fmla="*/ 155643 h 5564222"/>
              <a:gd name="connsiteX5" fmla="*/ 311285 w 437745"/>
              <a:gd name="connsiteY5" fmla="*/ 184826 h 5564222"/>
              <a:gd name="connsiteX6" fmla="*/ 272374 w 437745"/>
              <a:gd name="connsiteY6" fmla="*/ 233464 h 5564222"/>
              <a:gd name="connsiteX7" fmla="*/ 252919 w 437745"/>
              <a:gd name="connsiteY7" fmla="*/ 291830 h 5564222"/>
              <a:gd name="connsiteX8" fmla="*/ 243191 w 437745"/>
              <a:gd name="connsiteY8" fmla="*/ 554477 h 5564222"/>
              <a:gd name="connsiteX9" fmla="*/ 233464 w 437745"/>
              <a:gd name="connsiteY9" fmla="*/ 583660 h 5564222"/>
              <a:gd name="connsiteX10" fmla="*/ 214008 w 437745"/>
              <a:gd name="connsiteY10" fmla="*/ 612843 h 5564222"/>
              <a:gd name="connsiteX11" fmla="*/ 204281 w 437745"/>
              <a:gd name="connsiteY11" fmla="*/ 758758 h 5564222"/>
              <a:gd name="connsiteX12" fmla="*/ 204281 w 437745"/>
              <a:gd name="connsiteY12" fmla="*/ 1429966 h 5564222"/>
              <a:gd name="connsiteX13" fmla="*/ 194553 w 437745"/>
              <a:gd name="connsiteY13" fmla="*/ 1643975 h 5564222"/>
              <a:gd name="connsiteX14" fmla="*/ 175098 w 437745"/>
              <a:gd name="connsiteY14" fmla="*/ 1673158 h 5564222"/>
              <a:gd name="connsiteX15" fmla="*/ 165370 w 437745"/>
              <a:gd name="connsiteY15" fmla="*/ 1702341 h 5564222"/>
              <a:gd name="connsiteX16" fmla="*/ 126459 w 437745"/>
              <a:gd name="connsiteY16" fmla="*/ 1750979 h 5564222"/>
              <a:gd name="connsiteX17" fmla="*/ 97276 w 437745"/>
              <a:gd name="connsiteY17" fmla="*/ 1935805 h 5564222"/>
              <a:gd name="connsiteX18" fmla="*/ 77821 w 437745"/>
              <a:gd name="connsiteY18" fmla="*/ 1964987 h 5564222"/>
              <a:gd name="connsiteX19" fmla="*/ 77821 w 437745"/>
              <a:gd name="connsiteY19" fmla="*/ 2256817 h 5564222"/>
              <a:gd name="connsiteX20" fmla="*/ 97276 w 437745"/>
              <a:gd name="connsiteY20" fmla="*/ 2315183 h 5564222"/>
              <a:gd name="connsiteX21" fmla="*/ 116732 w 437745"/>
              <a:gd name="connsiteY21" fmla="*/ 2344366 h 5564222"/>
              <a:gd name="connsiteX22" fmla="*/ 126459 w 437745"/>
              <a:gd name="connsiteY22" fmla="*/ 2558375 h 5564222"/>
              <a:gd name="connsiteX23" fmla="*/ 145915 w 437745"/>
              <a:gd name="connsiteY23" fmla="*/ 2616741 h 5564222"/>
              <a:gd name="connsiteX24" fmla="*/ 155642 w 437745"/>
              <a:gd name="connsiteY24" fmla="*/ 2645924 h 5564222"/>
              <a:gd name="connsiteX25" fmla="*/ 165370 w 437745"/>
              <a:gd name="connsiteY25" fmla="*/ 2675107 h 5564222"/>
              <a:gd name="connsiteX26" fmla="*/ 175098 w 437745"/>
              <a:gd name="connsiteY26" fmla="*/ 2733473 h 5564222"/>
              <a:gd name="connsiteX27" fmla="*/ 184825 w 437745"/>
              <a:gd name="connsiteY27" fmla="*/ 2801566 h 5564222"/>
              <a:gd name="connsiteX28" fmla="*/ 194553 w 437745"/>
              <a:gd name="connsiteY28" fmla="*/ 2830749 h 5564222"/>
              <a:gd name="connsiteX29" fmla="*/ 184825 w 437745"/>
              <a:gd name="connsiteY29" fmla="*/ 3015575 h 5564222"/>
              <a:gd name="connsiteX30" fmla="*/ 155642 w 437745"/>
              <a:gd name="connsiteY30" fmla="*/ 3142034 h 5564222"/>
              <a:gd name="connsiteX31" fmla="*/ 136187 w 437745"/>
              <a:gd name="connsiteY31" fmla="*/ 3161490 h 5564222"/>
              <a:gd name="connsiteX32" fmla="*/ 107004 w 437745"/>
              <a:gd name="connsiteY32" fmla="*/ 3258766 h 5564222"/>
              <a:gd name="connsiteX33" fmla="*/ 97276 w 437745"/>
              <a:gd name="connsiteY33" fmla="*/ 3287949 h 5564222"/>
              <a:gd name="connsiteX34" fmla="*/ 87549 w 437745"/>
              <a:gd name="connsiteY34" fmla="*/ 3346315 h 5564222"/>
              <a:gd name="connsiteX35" fmla="*/ 68094 w 437745"/>
              <a:gd name="connsiteY35" fmla="*/ 3414409 h 5564222"/>
              <a:gd name="connsiteX36" fmla="*/ 48638 w 437745"/>
              <a:gd name="connsiteY36" fmla="*/ 3715966 h 5564222"/>
              <a:gd name="connsiteX37" fmla="*/ 29183 w 437745"/>
              <a:gd name="connsiteY37" fmla="*/ 3774332 h 5564222"/>
              <a:gd name="connsiteX38" fmla="*/ 19455 w 437745"/>
              <a:gd name="connsiteY38" fmla="*/ 3813243 h 5564222"/>
              <a:gd name="connsiteX39" fmla="*/ 0 w 437745"/>
              <a:gd name="connsiteY39" fmla="*/ 3871609 h 5564222"/>
              <a:gd name="connsiteX40" fmla="*/ 9728 w 437745"/>
              <a:gd name="connsiteY40" fmla="*/ 4912468 h 5564222"/>
              <a:gd name="connsiteX41" fmla="*/ 19455 w 437745"/>
              <a:gd name="connsiteY41" fmla="*/ 5340485 h 5564222"/>
              <a:gd name="connsiteX42" fmla="*/ 38911 w 437745"/>
              <a:gd name="connsiteY42" fmla="*/ 5447490 h 5564222"/>
              <a:gd name="connsiteX43" fmla="*/ 68094 w 437745"/>
              <a:gd name="connsiteY43" fmla="*/ 5476673 h 5564222"/>
              <a:gd name="connsiteX44" fmla="*/ 107004 w 437745"/>
              <a:gd name="connsiteY44" fmla="*/ 5535039 h 5564222"/>
              <a:gd name="connsiteX45" fmla="*/ 116732 w 437745"/>
              <a:gd name="connsiteY45" fmla="*/ 5564222 h 556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7745" h="5564222">
                <a:moveTo>
                  <a:pt x="437745" y="0"/>
                </a:moveTo>
                <a:cubicBezTo>
                  <a:pt x="434502" y="19455"/>
                  <a:pt x="437803" y="41241"/>
                  <a:pt x="428017" y="58366"/>
                </a:cubicBezTo>
                <a:cubicBezTo>
                  <a:pt x="422930" y="67269"/>
                  <a:pt x="408005" y="63508"/>
                  <a:pt x="398834" y="68094"/>
                </a:cubicBezTo>
                <a:cubicBezTo>
                  <a:pt x="374289" y="80366"/>
                  <a:pt x="368293" y="88907"/>
                  <a:pt x="350196" y="107005"/>
                </a:cubicBezTo>
                <a:cubicBezTo>
                  <a:pt x="322638" y="189675"/>
                  <a:pt x="361073" y="88876"/>
                  <a:pt x="321013" y="155643"/>
                </a:cubicBezTo>
                <a:cubicBezTo>
                  <a:pt x="315737" y="164436"/>
                  <a:pt x="315871" y="175655"/>
                  <a:pt x="311285" y="184826"/>
                </a:cubicBezTo>
                <a:cubicBezTo>
                  <a:pt x="299013" y="209371"/>
                  <a:pt x="290472" y="215367"/>
                  <a:pt x="272374" y="233464"/>
                </a:cubicBezTo>
                <a:cubicBezTo>
                  <a:pt x="265889" y="252919"/>
                  <a:pt x="253678" y="271336"/>
                  <a:pt x="252919" y="291830"/>
                </a:cubicBezTo>
                <a:cubicBezTo>
                  <a:pt x="249676" y="379379"/>
                  <a:pt x="249019" y="467062"/>
                  <a:pt x="243191" y="554477"/>
                </a:cubicBezTo>
                <a:cubicBezTo>
                  <a:pt x="242509" y="564708"/>
                  <a:pt x="238050" y="574489"/>
                  <a:pt x="233464" y="583660"/>
                </a:cubicBezTo>
                <a:cubicBezTo>
                  <a:pt x="228235" y="594117"/>
                  <a:pt x="220493" y="603115"/>
                  <a:pt x="214008" y="612843"/>
                </a:cubicBezTo>
                <a:cubicBezTo>
                  <a:pt x="185268" y="699065"/>
                  <a:pt x="192288" y="650827"/>
                  <a:pt x="204281" y="758758"/>
                </a:cubicBezTo>
                <a:cubicBezTo>
                  <a:pt x="182393" y="1262164"/>
                  <a:pt x="204281" y="646811"/>
                  <a:pt x="204281" y="1429966"/>
                </a:cubicBezTo>
                <a:cubicBezTo>
                  <a:pt x="204281" y="1501376"/>
                  <a:pt x="203061" y="1573074"/>
                  <a:pt x="194553" y="1643975"/>
                </a:cubicBezTo>
                <a:cubicBezTo>
                  <a:pt x="193160" y="1655583"/>
                  <a:pt x="180326" y="1662701"/>
                  <a:pt x="175098" y="1673158"/>
                </a:cubicBezTo>
                <a:cubicBezTo>
                  <a:pt x="170512" y="1682329"/>
                  <a:pt x="169956" y="1693170"/>
                  <a:pt x="165370" y="1702341"/>
                </a:cubicBezTo>
                <a:cubicBezTo>
                  <a:pt x="153098" y="1726886"/>
                  <a:pt x="144557" y="1732882"/>
                  <a:pt x="126459" y="1750979"/>
                </a:cubicBezTo>
                <a:cubicBezTo>
                  <a:pt x="123985" y="1783145"/>
                  <a:pt x="125821" y="1892989"/>
                  <a:pt x="97276" y="1935805"/>
                </a:cubicBezTo>
                <a:lnTo>
                  <a:pt x="77821" y="1964987"/>
                </a:lnTo>
                <a:cubicBezTo>
                  <a:pt x="49330" y="2078961"/>
                  <a:pt x="56873" y="2033369"/>
                  <a:pt x="77821" y="2256817"/>
                </a:cubicBezTo>
                <a:cubicBezTo>
                  <a:pt x="79735" y="2277235"/>
                  <a:pt x="85900" y="2298120"/>
                  <a:pt x="97276" y="2315183"/>
                </a:cubicBezTo>
                <a:lnTo>
                  <a:pt x="116732" y="2344366"/>
                </a:lnTo>
                <a:cubicBezTo>
                  <a:pt x="119974" y="2415702"/>
                  <a:pt x="118851" y="2487371"/>
                  <a:pt x="126459" y="2558375"/>
                </a:cubicBezTo>
                <a:cubicBezTo>
                  <a:pt x="128644" y="2578766"/>
                  <a:pt x="139430" y="2597286"/>
                  <a:pt x="145915" y="2616741"/>
                </a:cubicBezTo>
                <a:lnTo>
                  <a:pt x="155642" y="2645924"/>
                </a:lnTo>
                <a:cubicBezTo>
                  <a:pt x="158885" y="2655652"/>
                  <a:pt x="163684" y="2664993"/>
                  <a:pt x="165370" y="2675107"/>
                </a:cubicBezTo>
                <a:cubicBezTo>
                  <a:pt x="168613" y="2694562"/>
                  <a:pt x="172099" y="2713979"/>
                  <a:pt x="175098" y="2733473"/>
                </a:cubicBezTo>
                <a:cubicBezTo>
                  <a:pt x="178584" y="2756134"/>
                  <a:pt x="180328" y="2779083"/>
                  <a:pt x="184825" y="2801566"/>
                </a:cubicBezTo>
                <a:cubicBezTo>
                  <a:pt x="186836" y="2811621"/>
                  <a:pt x="191310" y="2821021"/>
                  <a:pt x="194553" y="2830749"/>
                </a:cubicBezTo>
                <a:cubicBezTo>
                  <a:pt x="191310" y="2892358"/>
                  <a:pt x="189557" y="2954063"/>
                  <a:pt x="184825" y="3015575"/>
                </a:cubicBezTo>
                <a:cubicBezTo>
                  <a:pt x="183487" y="3032967"/>
                  <a:pt x="172251" y="3125424"/>
                  <a:pt x="155642" y="3142034"/>
                </a:cubicBezTo>
                <a:lnTo>
                  <a:pt x="136187" y="3161490"/>
                </a:lnTo>
                <a:cubicBezTo>
                  <a:pt x="121486" y="3220292"/>
                  <a:pt x="130685" y="3187722"/>
                  <a:pt x="107004" y="3258766"/>
                </a:cubicBezTo>
                <a:lnTo>
                  <a:pt x="97276" y="3287949"/>
                </a:lnTo>
                <a:cubicBezTo>
                  <a:pt x="94034" y="3307404"/>
                  <a:pt x="91417" y="3326974"/>
                  <a:pt x="87549" y="3346315"/>
                </a:cubicBezTo>
                <a:cubicBezTo>
                  <a:pt x="81443" y="3376845"/>
                  <a:pt x="77363" y="3386599"/>
                  <a:pt x="68094" y="3414409"/>
                </a:cubicBezTo>
                <a:cubicBezTo>
                  <a:pt x="66966" y="3441485"/>
                  <a:pt x="66569" y="3638265"/>
                  <a:pt x="48638" y="3715966"/>
                </a:cubicBezTo>
                <a:cubicBezTo>
                  <a:pt x="44027" y="3735949"/>
                  <a:pt x="34157" y="3754437"/>
                  <a:pt x="29183" y="3774332"/>
                </a:cubicBezTo>
                <a:cubicBezTo>
                  <a:pt x="25940" y="3787302"/>
                  <a:pt x="23297" y="3800437"/>
                  <a:pt x="19455" y="3813243"/>
                </a:cubicBezTo>
                <a:cubicBezTo>
                  <a:pt x="13562" y="3832886"/>
                  <a:pt x="0" y="3871609"/>
                  <a:pt x="0" y="3871609"/>
                </a:cubicBezTo>
                <a:cubicBezTo>
                  <a:pt x="3243" y="4218562"/>
                  <a:pt x="5133" y="4565530"/>
                  <a:pt x="9728" y="4912468"/>
                </a:cubicBezTo>
                <a:cubicBezTo>
                  <a:pt x="11618" y="5055165"/>
                  <a:pt x="13970" y="5197881"/>
                  <a:pt x="19455" y="5340485"/>
                </a:cubicBezTo>
                <a:cubicBezTo>
                  <a:pt x="19564" y="5343331"/>
                  <a:pt x="25187" y="5426905"/>
                  <a:pt x="38911" y="5447490"/>
                </a:cubicBezTo>
                <a:cubicBezTo>
                  <a:pt x="46542" y="5458936"/>
                  <a:pt x="59648" y="5465814"/>
                  <a:pt x="68094" y="5476673"/>
                </a:cubicBezTo>
                <a:cubicBezTo>
                  <a:pt x="82449" y="5495130"/>
                  <a:pt x="99610" y="5512857"/>
                  <a:pt x="107004" y="5535039"/>
                </a:cubicBezTo>
                <a:lnTo>
                  <a:pt x="116732" y="5564222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13067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41573"/>
            <a:ext cx="5970661" cy="1981200"/>
          </a:xfrm>
        </p:spPr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45322"/>
            <a:ext cx="2376790" cy="1477107"/>
          </a:xfrm>
        </p:spPr>
        <p:txBody>
          <a:bodyPr>
            <a:normAutofit/>
          </a:bodyPr>
          <a:lstStyle/>
          <a:p>
            <a:r>
              <a:rPr lang="en-US" sz="2200" dirty="0"/>
              <a:t>Channel Improvements to Shop Creek </a:t>
            </a:r>
          </a:p>
          <a:p>
            <a:r>
              <a:rPr lang="en-US" sz="2200" dirty="0"/>
              <a:t>Dam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E4E98-00CB-45BA-89C1-5123B787E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730" y="0"/>
            <a:ext cx="530724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7A3D4DD-418D-420C-975A-203CE9A0B0D0}"/>
              </a:ext>
            </a:extLst>
          </p:cNvPr>
          <p:cNvSpPr/>
          <p:nvPr/>
        </p:nvSpPr>
        <p:spPr>
          <a:xfrm>
            <a:off x="190831" y="3301769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036803-110D-48B8-8FC1-0A41B8CA5D5A}"/>
              </a:ext>
            </a:extLst>
          </p:cNvPr>
          <p:cNvSpPr/>
          <p:nvPr/>
        </p:nvSpPr>
        <p:spPr>
          <a:xfrm>
            <a:off x="190830" y="2283442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93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4"/>
            <a:ext cx="2414954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new NE Drainage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271E6-6907-405D-9298-84BB176A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596" y="1029155"/>
            <a:ext cx="6048173" cy="45824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A18F61-267A-4F29-A8B3-D64FB31212E7}"/>
              </a:ext>
            </a:extLst>
          </p:cNvPr>
          <p:cNvCxnSpPr>
            <a:cxnSpLocks/>
          </p:cNvCxnSpPr>
          <p:nvPr/>
        </p:nvCxnSpPr>
        <p:spPr>
          <a:xfrm>
            <a:off x="4961106" y="4114800"/>
            <a:ext cx="107876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05D708-BD3F-423D-B78D-28D963D5B5B0}"/>
              </a:ext>
            </a:extLst>
          </p:cNvPr>
          <p:cNvCxnSpPr>
            <a:cxnSpLocks/>
          </p:cNvCxnSpPr>
          <p:nvPr/>
        </p:nvCxnSpPr>
        <p:spPr>
          <a:xfrm flipV="1">
            <a:off x="6039875" y="2830750"/>
            <a:ext cx="0" cy="128405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33076AE-DAA6-4DBA-8929-84C287F2E2C7}"/>
              </a:ext>
            </a:extLst>
          </p:cNvPr>
          <p:cNvSpPr/>
          <p:nvPr/>
        </p:nvSpPr>
        <p:spPr>
          <a:xfrm>
            <a:off x="6031149" y="2324911"/>
            <a:ext cx="1750979" cy="535021"/>
          </a:xfrm>
          <a:custGeom>
            <a:avLst/>
            <a:gdLst>
              <a:gd name="connsiteX0" fmla="*/ 1750979 w 1750979"/>
              <a:gd name="connsiteY0" fmla="*/ 0 h 535021"/>
              <a:gd name="connsiteX1" fmla="*/ 1585608 w 1750979"/>
              <a:gd name="connsiteY1" fmla="*/ 9727 h 535021"/>
              <a:gd name="connsiteX2" fmla="*/ 1468877 w 1750979"/>
              <a:gd name="connsiteY2" fmla="*/ 29183 h 535021"/>
              <a:gd name="connsiteX3" fmla="*/ 1303506 w 1750979"/>
              <a:gd name="connsiteY3" fmla="*/ 38910 h 535021"/>
              <a:gd name="connsiteX4" fmla="*/ 807396 w 1750979"/>
              <a:gd name="connsiteY4" fmla="*/ 68093 h 535021"/>
              <a:gd name="connsiteX5" fmla="*/ 184825 w 1750979"/>
              <a:gd name="connsiteY5" fmla="*/ 97276 h 535021"/>
              <a:gd name="connsiteX6" fmla="*/ 165370 w 1750979"/>
              <a:gd name="connsiteY6" fmla="*/ 116732 h 535021"/>
              <a:gd name="connsiteX7" fmla="*/ 155642 w 1750979"/>
              <a:gd name="connsiteY7" fmla="*/ 145915 h 535021"/>
              <a:gd name="connsiteX8" fmla="*/ 126460 w 1750979"/>
              <a:gd name="connsiteY8" fmla="*/ 165370 h 535021"/>
              <a:gd name="connsiteX9" fmla="*/ 97277 w 1750979"/>
              <a:gd name="connsiteY9" fmla="*/ 223736 h 535021"/>
              <a:gd name="connsiteX10" fmla="*/ 87549 w 1750979"/>
              <a:gd name="connsiteY10" fmla="*/ 252919 h 535021"/>
              <a:gd name="connsiteX11" fmla="*/ 48638 w 1750979"/>
              <a:gd name="connsiteY11" fmla="*/ 301557 h 535021"/>
              <a:gd name="connsiteX12" fmla="*/ 29183 w 1750979"/>
              <a:gd name="connsiteY12" fmla="*/ 359923 h 535021"/>
              <a:gd name="connsiteX13" fmla="*/ 19455 w 1750979"/>
              <a:gd name="connsiteY13" fmla="*/ 428017 h 535021"/>
              <a:gd name="connsiteX14" fmla="*/ 0 w 1750979"/>
              <a:gd name="connsiteY14" fmla="*/ 496110 h 535021"/>
              <a:gd name="connsiteX15" fmla="*/ 9728 w 1750979"/>
              <a:gd name="connsiteY15" fmla="*/ 535021 h 53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50979" h="535021">
                <a:moveTo>
                  <a:pt x="1750979" y="0"/>
                </a:moveTo>
                <a:cubicBezTo>
                  <a:pt x="1695855" y="3242"/>
                  <a:pt x="1640534" y="4045"/>
                  <a:pt x="1585608" y="9727"/>
                </a:cubicBezTo>
                <a:cubicBezTo>
                  <a:pt x="1546370" y="13786"/>
                  <a:pt x="1508256" y="26867"/>
                  <a:pt x="1468877" y="29183"/>
                </a:cubicBezTo>
                <a:lnTo>
                  <a:pt x="1303506" y="38910"/>
                </a:lnTo>
                <a:cubicBezTo>
                  <a:pt x="1106679" y="104521"/>
                  <a:pt x="1265643" y="57910"/>
                  <a:pt x="807396" y="68093"/>
                </a:cubicBezTo>
                <a:cubicBezTo>
                  <a:pt x="570587" y="147032"/>
                  <a:pt x="769535" y="87195"/>
                  <a:pt x="184825" y="97276"/>
                </a:cubicBezTo>
                <a:cubicBezTo>
                  <a:pt x="178340" y="103761"/>
                  <a:pt x="170089" y="108868"/>
                  <a:pt x="165370" y="116732"/>
                </a:cubicBezTo>
                <a:cubicBezTo>
                  <a:pt x="160094" y="125525"/>
                  <a:pt x="162048" y="137908"/>
                  <a:pt x="155642" y="145915"/>
                </a:cubicBezTo>
                <a:cubicBezTo>
                  <a:pt x="148339" y="155044"/>
                  <a:pt x="136187" y="158885"/>
                  <a:pt x="126460" y="165370"/>
                </a:cubicBezTo>
                <a:cubicBezTo>
                  <a:pt x="102008" y="238723"/>
                  <a:pt x="134992" y="148306"/>
                  <a:pt x="97277" y="223736"/>
                </a:cubicBezTo>
                <a:cubicBezTo>
                  <a:pt x="92691" y="232907"/>
                  <a:pt x="92135" y="243748"/>
                  <a:pt x="87549" y="252919"/>
                </a:cubicBezTo>
                <a:cubicBezTo>
                  <a:pt x="75277" y="277464"/>
                  <a:pt x="66736" y="283460"/>
                  <a:pt x="48638" y="301557"/>
                </a:cubicBezTo>
                <a:cubicBezTo>
                  <a:pt x="42153" y="321012"/>
                  <a:pt x="32083" y="339621"/>
                  <a:pt x="29183" y="359923"/>
                </a:cubicBezTo>
                <a:cubicBezTo>
                  <a:pt x="25940" y="382621"/>
                  <a:pt x="23557" y="405458"/>
                  <a:pt x="19455" y="428017"/>
                </a:cubicBezTo>
                <a:cubicBezTo>
                  <a:pt x="14568" y="454894"/>
                  <a:pt x="8336" y="471103"/>
                  <a:pt x="0" y="496110"/>
                </a:cubicBezTo>
                <a:lnTo>
                  <a:pt x="9728" y="535021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81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4"/>
            <a:ext cx="2414954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new NE Drainage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76721-3661-4676-B4D5-0BFE81E0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001" y="766749"/>
            <a:ext cx="5388164" cy="53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4"/>
            <a:ext cx="2414954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Railroad Opening Enlargement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E6861-9978-4AEB-B10C-211C32C0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09" y="1"/>
            <a:ext cx="6043188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28235B-4F67-4CD3-AC74-9A4D40B27238}"/>
              </a:ext>
            </a:extLst>
          </p:cNvPr>
          <p:cNvCxnSpPr>
            <a:cxnSpLocks/>
          </p:cNvCxnSpPr>
          <p:nvPr/>
        </p:nvCxnSpPr>
        <p:spPr>
          <a:xfrm>
            <a:off x="5749047" y="5321030"/>
            <a:ext cx="1342417" cy="60311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228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641573"/>
            <a:ext cx="5994107" cy="1981200"/>
          </a:xfrm>
        </p:spPr>
        <p:txBody>
          <a:bodyPr/>
          <a:lstStyle/>
          <a:p>
            <a:r>
              <a:rPr lang="en-US" dirty="0"/>
              <a:t>Option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31" y="2189846"/>
            <a:ext cx="2369489" cy="2223128"/>
          </a:xfrm>
        </p:spPr>
        <p:txBody>
          <a:bodyPr>
            <a:normAutofit/>
          </a:bodyPr>
          <a:lstStyle/>
          <a:p>
            <a:r>
              <a:rPr lang="en-US" sz="2200" dirty="0"/>
              <a:t>Dam A/B </a:t>
            </a:r>
          </a:p>
          <a:p>
            <a:r>
              <a:rPr lang="en-US" sz="2200" dirty="0"/>
              <a:t>Channel Improvements to Shop Creek </a:t>
            </a:r>
            <a:r>
              <a:rPr lang="en-US" sz="2200" dirty="0" err="1"/>
              <a:t>Trib</a:t>
            </a:r>
            <a:endParaRPr lang="en-US" sz="2200" dirty="0"/>
          </a:p>
          <a:p>
            <a:r>
              <a:rPr lang="en-US" sz="2200" dirty="0"/>
              <a:t>Long Culvert Enlargement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2C13DD-0B14-402F-8399-D1B396AAF43E}"/>
              </a:ext>
            </a:extLst>
          </p:cNvPr>
          <p:cNvSpPr/>
          <p:nvPr/>
        </p:nvSpPr>
        <p:spPr>
          <a:xfrm>
            <a:off x="190831" y="2313830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88D022-A4BB-403D-A3A3-64C1A9F8DB13}"/>
              </a:ext>
            </a:extLst>
          </p:cNvPr>
          <p:cNvSpPr/>
          <p:nvPr/>
        </p:nvSpPr>
        <p:spPr>
          <a:xfrm>
            <a:off x="190830" y="2778939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79411D-1AA2-448F-AF6D-35FC1DF87315}"/>
              </a:ext>
            </a:extLst>
          </p:cNvPr>
          <p:cNvSpPr/>
          <p:nvPr/>
        </p:nvSpPr>
        <p:spPr>
          <a:xfrm>
            <a:off x="190830" y="3862103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EC73A-E752-419D-8706-6F4BA1F47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320" y="0"/>
            <a:ext cx="4155636" cy="686233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A8F0EBC-568B-4907-B69C-0C49EE40865E}"/>
              </a:ext>
            </a:extLst>
          </p:cNvPr>
          <p:cNvSpPr/>
          <p:nvPr/>
        </p:nvSpPr>
        <p:spPr>
          <a:xfrm>
            <a:off x="4328809" y="2645923"/>
            <a:ext cx="1196502" cy="3297733"/>
          </a:xfrm>
          <a:custGeom>
            <a:avLst/>
            <a:gdLst>
              <a:gd name="connsiteX0" fmla="*/ 1196502 w 1196502"/>
              <a:gd name="connsiteY0" fmla="*/ 0 h 3297733"/>
              <a:gd name="connsiteX1" fmla="*/ 1177046 w 1196502"/>
              <a:gd name="connsiteY1" fmla="*/ 48639 h 3297733"/>
              <a:gd name="connsiteX2" fmla="*/ 1167319 w 1196502"/>
              <a:gd name="connsiteY2" fmla="*/ 77822 h 3297733"/>
              <a:gd name="connsiteX3" fmla="*/ 1128408 w 1196502"/>
              <a:gd name="connsiteY3" fmla="*/ 126460 h 3297733"/>
              <a:gd name="connsiteX4" fmla="*/ 1108953 w 1196502"/>
              <a:gd name="connsiteY4" fmla="*/ 184826 h 3297733"/>
              <a:gd name="connsiteX5" fmla="*/ 1099225 w 1196502"/>
              <a:gd name="connsiteY5" fmla="*/ 214009 h 3297733"/>
              <a:gd name="connsiteX6" fmla="*/ 1070042 w 1196502"/>
              <a:gd name="connsiteY6" fmla="*/ 272375 h 3297733"/>
              <a:gd name="connsiteX7" fmla="*/ 1050587 w 1196502"/>
              <a:gd name="connsiteY7" fmla="*/ 301558 h 3297733"/>
              <a:gd name="connsiteX8" fmla="*/ 1040859 w 1196502"/>
              <a:gd name="connsiteY8" fmla="*/ 330741 h 3297733"/>
              <a:gd name="connsiteX9" fmla="*/ 1021404 w 1196502"/>
              <a:gd name="connsiteY9" fmla="*/ 359924 h 3297733"/>
              <a:gd name="connsiteX10" fmla="*/ 1011676 w 1196502"/>
              <a:gd name="connsiteY10" fmla="*/ 389107 h 3297733"/>
              <a:gd name="connsiteX11" fmla="*/ 963038 w 1196502"/>
              <a:gd name="connsiteY11" fmla="*/ 457200 h 3297733"/>
              <a:gd name="connsiteX12" fmla="*/ 953310 w 1196502"/>
              <a:gd name="connsiteY12" fmla="*/ 486383 h 3297733"/>
              <a:gd name="connsiteX13" fmla="*/ 914400 w 1196502"/>
              <a:gd name="connsiteY13" fmla="*/ 535022 h 3297733"/>
              <a:gd name="connsiteX14" fmla="*/ 885217 w 1196502"/>
              <a:gd name="connsiteY14" fmla="*/ 593388 h 3297733"/>
              <a:gd name="connsiteX15" fmla="*/ 865761 w 1196502"/>
              <a:gd name="connsiteY15" fmla="*/ 612843 h 3297733"/>
              <a:gd name="connsiteX16" fmla="*/ 846306 w 1196502"/>
              <a:gd name="connsiteY16" fmla="*/ 642026 h 3297733"/>
              <a:gd name="connsiteX17" fmla="*/ 836578 w 1196502"/>
              <a:gd name="connsiteY17" fmla="*/ 671209 h 3297733"/>
              <a:gd name="connsiteX18" fmla="*/ 807395 w 1196502"/>
              <a:gd name="connsiteY18" fmla="*/ 700392 h 3297733"/>
              <a:gd name="connsiteX19" fmla="*/ 778212 w 1196502"/>
              <a:gd name="connsiteY19" fmla="*/ 749030 h 3297733"/>
              <a:gd name="connsiteX20" fmla="*/ 768485 w 1196502"/>
              <a:gd name="connsiteY20" fmla="*/ 778213 h 3297733"/>
              <a:gd name="connsiteX21" fmla="*/ 749029 w 1196502"/>
              <a:gd name="connsiteY21" fmla="*/ 807396 h 3297733"/>
              <a:gd name="connsiteX22" fmla="*/ 739302 w 1196502"/>
              <a:gd name="connsiteY22" fmla="*/ 836579 h 3297733"/>
              <a:gd name="connsiteX23" fmla="*/ 719846 w 1196502"/>
              <a:gd name="connsiteY23" fmla="*/ 856034 h 3297733"/>
              <a:gd name="connsiteX24" fmla="*/ 700391 w 1196502"/>
              <a:gd name="connsiteY24" fmla="*/ 885217 h 3297733"/>
              <a:gd name="connsiteX25" fmla="*/ 661480 w 1196502"/>
              <a:gd name="connsiteY25" fmla="*/ 933856 h 3297733"/>
              <a:gd name="connsiteX26" fmla="*/ 651753 w 1196502"/>
              <a:gd name="connsiteY26" fmla="*/ 963039 h 3297733"/>
              <a:gd name="connsiteX27" fmla="*/ 593387 w 1196502"/>
              <a:gd name="connsiteY27" fmla="*/ 1040860 h 3297733"/>
              <a:gd name="connsiteX28" fmla="*/ 564204 w 1196502"/>
              <a:gd name="connsiteY28" fmla="*/ 1108954 h 3297733"/>
              <a:gd name="connsiteX29" fmla="*/ 554476 w 1196502"/>
              <a:gd name="connsiteY29" fmla="*/ 1138137 h 3297733"/>
              <a:gd name="connsiteX30" fmla="*/ 515565 w 1196502"/>
              <a:gd name="connsiteY30" fmla="*/ 1196503 h 3297733"/>
              <a:gd name="connsiteX31" fmla="*/ 496110 w 1196502"/>
              <a:gd name="connsiteY31" fmla="*/ 1254868 h 3297733"/>
              <a:gd name="connsiteX32" fmla="*/ 428017 w 1196502"/>
              <a:gd name="connsiteY32" fmla="*/ 1342417 h 3297733"/>
              <a:gd name="connsiteX33" fmla="*/ 398834 w 1196502"/>
              <a:gd name="connsiteY33" fmla="*/ 1391056 h 3297733"/>
              <a:gd name="connsiteX34" fmla="*/ 379378 w 1196502"/>
              <a:gd name="connsiteY34" fmla="*/ 1449422 h 3297733"/>
              <a:gd name="connsiteX35" fmla="*/ 340468 w 1196502"/>
              <a:gd name="connsiteY35" fmla="*/ 1507788 h 3297733"/>
              <a:gd name="connsiteX36" fmla="*/ 321012 w 1196502"/>
              <a:gd name="connsiteY36" fmla="*/ 1527243 h 3297733"/>
              <a:gd name="connsiteX37" fmla="*/ 301557 w 1196502"/>
              <a:gd name="connsiteY37" fmla="*/ 1556426 h 3297733"/>
              <a:gd name="connsiteX38" fmla="*/ 291829 w 1196502"/>
              <a:gd name="connsiteY38" fmla="*/ 1585609 h 3297733"/>
              <a:gd name="connsiteX39" fmla="*/ 262646 w 1196502"/>
              <a:gd name="connsiteY39" fmla="*/ 1595337 h 3297733"/>
              <a:gd name="connsiteX40" fmla="*/ 214008 w 1196502"/>
              <a:gd name="connsiteY40" fmla="*/ 1741251 h 3297733"/>
              <a:gd name="connsiteX41" fmla="*/ 194553 w 1196502"/>
              <a:gd name="connsiteY41" fmla="*/ 1799617 h 3297733"/>
              <a:gd name="connsiteX42" fmla="*/ 184825 w 1196502"/>
              <a:gd name="connsiteY42" fmla="*/ 1828800 h 3297733"/>
              <a:gd name="connsiteX43" fmla="*/ 175097 w 1196502"/>
              <a:gd name="connsiteY43" fmla="*/ 1867711 h 3297733"/>
              <a:gd name="connsiteX44" fmla="*/ 165370 w 1196502"/>
              <a:gd name="connsiteY44" fmla="*/ 1896894 h 3297733"/>
              <a:gd name="connsiteX45" fmla="*/ 155642 w 1196502"/>
              <a:gd name="connsiteY45" fmla="*/ 1945532 h 3297733"/>
              <a:gd name="connsiteX46" fmla="*/ 145914 w 1196502"/>
              <a:gd name="connsiteY46" fmla="*/ 3151762 h 3297733"/>
              <a:gd name="connsiteX47" fmla="*/ 126459 w 1196502"/>
              <a:gd name="connsiteY47" fmla="*/ 3180945 h 3297733"/>
              <a:gd name="connsiteX48" fmla="*/ 97276 w 1196502"/>
              <a:gd name="connsiteY48" fmla="*/ 3210128 h 3297733"/>
              <a:gd name="connsiteX49" fmla="*/ 29182 w 1196502"/>
              <a:gd name="connsiteY49" fmla="*/ 3268494 h 3297733"/>
              <a:gd name="connsiteX50" fmla="*/ 0 w 1196502"/>
              <a:gd name="connsiteY50" fmla="*/ 3297677 h 329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96502" h="3297733">
                <a:moveTo>
                  <a:pt x="1196502" y="0"/>
                </a:moveTo>
                <a:cubicBezTo>
                  <a:pt x="1190017" y="16213"/>
                  <a:pt x="1183177" y="32289"/>
                  <a:pt x="1177046" y="48639"/>
                </a:cubicBezTo>
                <a:cubicBezTo>
                  <a:pt x="1173446" y="58240"/>
                  <a:pt x="1172595" y="69029"/>
                  <a:pt x="1167319" y="77822"/>
                </a:cubicBezTo>
                <a:cubicBezTo>
                  <a:pt x="1132665" y="135578"/>
                  <a:pt x="1161785" y="51360"/>
                  <a:pt x="1128408" y="126460"/>
                </a:cubicBezTo>
                <a:cubicBezTo>
                  <a:pt x="1120079" y="145200"/>
                  <a:pt x="1115438" y="165371"/>
                  <a:pt x="1108953" y="184826"/>
                </a:cubicBezTo>
                <a:cubicBezTo>
                  <a:pt x="1105710" y="194554"/>
                  <a:pt x="1104913" y="205477"/>
                  <a:pt x="1099225" y="214009"/>
                </a:cubicBezTo>
                <a:cubicBezTo>
                  <a:pt x="1043470" y="297643"/>
                  <a:pt x="1110316" y="191827"/>
                  <a:pt x="1070042" y="272375"/>
                </a:cubicBezTo>
                <a:cubicBezTo>
                  <a:pt x="1064814" y="282832"/>
                  <a:pt x="1055815" y="291101"/>
                  <a:pt x="1050587" y="301558"/>
                </a:cubicBezTo>
                <a:cubicBezTo>
                  <a:pt x="1046001" y="310729"/>
                  <a:pt x="1045445" y="321570"/>
                  <a:pt x="1040859" y="330741"/>
                </a:cubicBezTo>
                <a:cubicBezTo>
                  <a:pt x="1035631" y="341198"/>
                  <a:pt x="1026632" y="349467"/>
                  <a:pt x="1021404" y="359924"/>
                </a:cubicBezTo>
                <a:cubicBezTo>
                  <a:pt x="1016818" y="369095"/>
                  <a:pt x="1016763" y="380204"/>
                  <a:pt x="1011676" y="389107"/>
                </a:cubicBezTo>
                <a:cubicBezTo>
                  <a:pt x="994044" y="419963"/>
                  <a:pt x="978098" y="427080"/>
                  <a:pt x="963038" y="457200"/>
                </a:cubicBezTo>
                <a:cubicBezTo>
                  <a:pt x="958452" y="466371"/>
                  <a:pt x="957896" y="477212"/>
                  <a:pt x="953310" y="486383"/>
                </a:cubicBezTo>
                <a:cubicBezTo>
                  <a:pt x="941039" y="510925"/>
                  <a:pt x="932495" y="516926"/>
                  <a:pt x="914400" y="535022"/>
                </a:cubicBezTo>
                <a:cubicBezTo>
                  <a:pt x="904126" y="565844"/>
                  <a:pt x="906767" y="566451"/>
                  <a:pt x="885217" y="593388"/>
                </a:cubicBezTo>
                <a:cubicBezTo>
                  <a:pt x="879488" y="600550"/>
                  <a:pt x="871490" y="605681"/>
                  <a:pt x="865761" y="612843"/>
                </a:cubicBezTo>
                <a:cubicBezTo>
                  <a:pt x="858458" y="621972"/>
                  <a:pt x="851534" y="631569"/>
                  <a:pt x="846306" y="642026"/>
                </a:cubicBezTo>
                <a:cubicBezTo>
                  <a:pt x="841720" y="651197"/>
                  <a:pt x="842266" y="662677"/>
                  <a:pt x="836578" y="671209"/>
                </a:cubicBezTo>
                <a:cubicBezTo>
                  <a:pt x="828947" y="682655"/>
                  <a:pt x="817123" y="690664"/>
                  <a:pt x="807395" y="700392"/>
                </a:cubicBezTo>
                <a:cubicBezTo>
                  <a:pt x="779840" y="783062"/>
                  <a:pt x="818271" y="682266"/>
                  <a:pt x="778212" y="749030"/>
                </a:cubicBezTo>
                <a:cubicBezTo>
                  <a:pt x="772936" y="757823"/>
                  <a:pt x="773071" y="769042"/>
                  <a:pt x="768485" y="778213"/>
                </a:cubicBezTo>
                <a:cubicBezTo>
                  <a:pt x="763256" y="788670"/>
                  <a:pt x="755514" y="797668"/>
                  <a:pt x="749029" y="807396"/>
                </a:cubicBezTo>
                <a:cubicBezTo>
                  <a:pt x="745787" y="817124"/>
                  <a:pt x="744578" y="827786"/>
                  <a:pt x="739302" y="836579"/>
                </a:cubicBezTo>
                <a:cubicBezTo>
                  <a:pt x="734583" y="844443"/>
                  <a:pt x="725575" y="848872"/>
                  <a:pt x="719846" y="856034"/>
                </a:cubicBezTo>
                <a:cubicBezTo>
                  <a:pt x="712543" y="865163"/>
                  <a:pt x="707694" y="876088"/>
                  <a:pt x="700391" y="885217"/>
                </a:cubicBezTo>
                <a:cubicBezTo>
                  <a:pt x="644939" y="954534"/>
                  <a:pt x="721373" y="844020"/>
                  <a:pt x="661480" y="933856"/>
                </a:cubicBezTo>
                <a:cubicBezTo>
                  <a:pt x="658238" y="943584"/>
                  <a:pt x="657029" y="954246"/>
                  <a:pt x="651753" y="963039"/>
                </a:cubicBezTo>
                <a:cubicBezTo>
                  <a:pt x="617180" y="1020661"/>
                  <a:pt x="633772" y="919709"/>
                  <a:pt x="593387" y="1040860"/>
                </a:cubicBezTo>
                <a:cubicBezTo>
                  <a:pt x="570573" y="1109299"/>
                  <a:pt x="600265" y="1024810"/>
                  <a:pt x="564204" y="1108954"/>
                </a:cubicBezTo>
                <a:cubicBezTo>
                  <a:pt x="560165" y="1118379"/>
                  <a:pt x="559456" y="1129174"/>
                  <a:pt x="554476" y="1138137"/>
                </a:cubicBezTo>
                <a:cubicBezTo>
                  <a:pt x="543120" y="1158577"/>
                  <a:pt x="515565" y="1196503"/>
                  <a:pt x="515565" y="1196503"/>
                </a:cubicBezTo>
                <a:cubicBezTo>
                  <a:pt x="509080" y="1215958"/>
                  <a:pt x="510611" y="1240367"/>
                  <a:pt x="496110" y="1254868"/>
                </a:cubicBezTo>
                <a:cubicBezTo>
                  <a:pt x="470929" y="1280049"/>
                  <a:pt x="439653" y="1307509"/>
                  <a:pt x="428017" y="1342417"/>
                </a:cubicBezTo>
                <a:cubicBezTo>
                  <a:pt x="415389" y="1380301"/>
                  <a:pt x="425539" y="1364349"/>
                  <a:pt x="398834" y="1391056"/>
                </a:cubicBezTo>
                <a:cubicBezTo>
                  <a:pt x="392349" y="1410511"/>
                  <a:pt x="390754" y="1432358"/>
                  <a:pt x="379378" y="1449422"/>
                </a:cubicBezTo>
                <a:cubicBezTo>
                  <a:pt x="366408" y="1468877"/>
                  <a:pt x="357002" y="1491255"/>
                  <a:pt x="340468" y="1507788"/>
                </a:cubicBezTo>
                <a:cubicBezTo>
                  <a:pt x="333983" y="1514273"/>
                  <a:pt x="326741" y="1520081"/>
                  <a:pt x="321012" y="1527243"/>
                </a:cubicBezTo>
                <a:cubicBezTo>
                  <a:pt x="313709" y="1536372"/>
                  <a:pt x="306785" y="1545969"/>
                  <a:pt x="301557" y="1556426"/>
                </a:cubicBezTo>
                <a:cubicBezTo>
                  <a:pt x="296971" y="1565597"/>
                  <a:pt x="299080" y="1578358"/>
                  <a:pt x="291829" y="1585609"/>
                </a:cubicBezTo>
                <a:cubicBezTo>
                  <a:pt x="284578" y="1592860"/>
                  <a:pt x="272374" y="1592094"/>
                  <a:pt x="262646" y="1595337"/>
                </a:cubicBezTo>
                <a:lnTo>
                  <a:pt x="214008" y="1741251"/>
                </a:lnTo>
                <a:lnTo>
                  <a:pt x="194553" y="1799617"/>
                </a:lnTo>
                <a:cubicBezTo>
                  <a:pt x="191310" y="1809345"/>
                  <a:pt x="187312" y="1818852"/>
                  <a:pt x="184825" y="1828800"/>
                </a:cubicBezTo>
                <a:cubicBezTo>
                  <a:pt x="181582" y="1841770"/>
                  <a:pt x="178770" y="1854856"/>
                  <a:pt x="175097" y="1867711"/>
                </a:cubicBezTo>
                <a:cubicBezTo>
                  <a:pt x="172280" y="1877570"/>
                  <a:pt x="167857" y="1886946"/>
                  <a:pt x="165370" y="1896894"/>
                </a:cubicBezTo>
                <a:cubicBezTo>
                  <a:pt x="161360" y="1912934"/>
                  <a:pt x="158885" y="1929319"/>
                  <a:pt x="155642" y="1945532"/>
                </a:cubicBezTo>
                <a:cubicBezTo>
                  <a:pt x="152399" y="2347609"/>
                  <a:pt x="155410" y="2749784"/>
                  <a:pt x="145914" y="3151762"/>
                </a:cubicBezTo>
                <a:cubicBezTo>
                  <a:pt x="145638" y="3163450"/>
                  <a:pt x="133943" y="3171964"/>
                  <a:pt x="126459" y="3180945"/>
                </a:cubicBezTo>
                <a:cubicBezTo>
                  <a:pt x="117652" y="3191513"/>
                  <a:pt x="107844" y="3201321"/>
                  <a:pt x="97276" y="3210128"/>
                </a:cubicBezTo>
                <a:cubicBezTo>
                  <a:pt x="64272" y="3237631"/>
                  <a:pt x="58409" y="3224652"/>
                  <a:pt x="29182" y="3268494"/>
                </a:cubicBezTo>
                <a:cubicBezTo>
                  <a:pt x="7928" y="3300375"/>
                  <a:pt x="21418" y="3297677"/>
                  <a:pt x="0" y="3297677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6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2CDD9-2E6B-41C6-BD15-00D75058B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0759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B6D015-48B0-4293-9DCC-90FFEFA53B0D}"/>
              </a:ext>
            </a:extLst>
          </p:cNvPr>
          <p:cNvSpPr/>
          <p:nvPr/>
        </p:nvSpPr>
        <p:spPr>
          <a:xfrm>
            <a:off x="0" y="731521"/>
            <a:ext cx="4075901" cy="5365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C2803-0AE0-4743-BF68-E8EF7836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60" y="2027587"/>
            <a:ext cx="3520316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100yr Floodplain with Updated Modeling</a:t>
            </a:r>
          </a:p>
        </p:txBody>
      </p:sp>
    </p:spTree>
    <p:extLst>
      <p:ext uri="{BB962C8B-B14F-4D97-AF65-F5344CB8AC3E}">
        <p14:creationId xmlns:p14="http://schemas.microsoft.com/office/powerpoint/2010/main" val="3889980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641573"/>
            <a:ext cx="5994107" cy="1981200"/>
          </a:xfrm>
        </p:spPr>
        <p:txBody>
          <a:bodyPr/>
          <a:lstStyle/>
          <a:p>
            <a:r>
              <a:rPr lang="en-US" dirty="0"/>
              <a:t>Option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31" y="2189846"/>
            <a:ext cx="2369489" cy="2223128"/>
          </a:xfrm>
        </p:spPr>
        <p:txBody>
          <a:bodyPr>
            <a:normAutofit/>
          </a:bodyPr>
          <a:lstStyle/>
          <a:p>
            <a:r>
              <a:rPr lang="en-US" sz="2200" dirty="0"/>
              <a:t>Dam A/B </a:t>
            </a:r>
          </a:p>
          <a:p>
            <a:r>
              <a:rPr lang="en-US" sz="2200" dirty="0"/>
              <a:t>Channel Improvements to Shop Creek </a:t>
            </a:r>
            <a:r>
              <a:rPr lang="en-US" sz="2200" dirty="0" err="1"/>
              <a:t>Trib</a:t>
            </a:r>
            <a:endParaRPr lang="en-US" sz="2200" dirty="0"/>
          </a:p>
          <a:p>
            <a:r>
              <a:rPr lang="en-US" sz="2200" dirty="0"/>
              <a:t>Long Culvert Enlargement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2C13DD-0B14-402F-8399-D1B396AAF43E}"/>
              </a:ext>
            </a:extLst>
          </p:cNvPr>
          <p:cNvSpPr/>
          <p:nvPr/>
        </p:nvSpPr>
        <p:spPr>
          <a:xfrm>
            <a:off x="190831" y="2313830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88D022-A4BB-403D-A3A3-64C1A9F8DB13}"/>
              </a:ext>
            </a:extLst>
          </p:cNvPr>
          <p:cNvSpPr/>
          <p:nvPr/>
        </p:nvSpPr>
        <p:spPr>
          <a:xfrm>
            <a:off x="190830" y="2778939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79411D-1AA2-448F-AF6D-35FC1DF87315}"/>
              </a:ext>
            </a:extLst>
          </p:cNvPr>
          <p:cNvSpPr/>
          <p:nvPr/>
        </p:nvSpPr>
        <p:spPr>
          <a:xfrm>
            <a:off x="190830" y="3862103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454F7-5AD0-425B-AED0-1A032A4B6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94" y="0"/>
            <a:ext cx="5257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55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4"/>
            <a:ext cx="2414954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new NE Drainage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76721-3661-4676-B4D5-0BFE81E0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001" y="766749"/>
            <a:ext cx="5388164" cy="53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65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4"/>
            <a:ext cx="2414954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Shop Creek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71664-4202-4D3E-B8F4-65AF1A5D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831" y="0"/>
            <a:ext cx="4674112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19A3652-A9E9-48BA-BD4C-8D274D32CD6A}"/>
              </a:ext>
            </a:extLst>
          </p:cNvPr>
          <p:cNvSpPr/>
          <p:nvPr/>
        </p:nvSpPr>
        <p:spPr>
          <a:xfrm>
            <a:off x="4085452" y="1079770"/>
            <a:ext cx="399968" cy="4552545"/>
          </a:xfrm>
          <a:custGeom>
            <a:avLst/>
            <a:gdLst>
              <a:gd name="connsiteX0" fmla="*/ 68259 w 399968"/>
              <a:gd name="connsiteY0" fmla="*/ 4552545 h 4552545"/>
              <a:gd name="connsiteX1" fmla="*/ 58531 w 399968"/>
              <a:gd name="connsiteY1" fmla="*/ 4503907 h 4552545"/>
              <a:gd name="connsiteX2" fmla="*/ 39076 w 399968"/>
              <a:gd name="connsiteY2" fmla="*/ 4367719 h 4552545"/>
              <a:gd name="connsiteX3" fmla="*/ 48803 w 399968"/>
              <a:gd name="connsiteY3" fmla="*/ 4309353 h 4552545"/>
              <a:gd name="connsiteX4" fmla="*/ 68259 w 399968"/>
              <a:gd name="connsiteY4" fmla="*/ 3686783 h 4552545"/>
              <a:gd name="connsiteX5" fmla="*/ 97442 w 399968"/>
              <a:gd name="connsiteY5" fmla="*/ 3521413 h 4552545"/>
              <a:gd name="connsiteX6" fmla="*/ 126625 w 399968"/>
              <a:gd name="connsiteY6" fmla="*/ 3492230 h 4552545"/>
              <a:gd name="connsiteX7" fmla="*/ 146080 w 399968"/>
              <a:gd name="connsiteY7" fmla="*/ 3414409 h 4552545"/>
              <a:gd name="connsiteX8" fmla="*/ 155808 w 399968"/>
              <a:gd name="connsiteY8" fmla="*/ 3336587 h 4552545"/>
              <a:gd name="connsiteX9" fmla="*/ 175263 w 399968"/>
              <a:gd name="connsiteY9" fmla="*/ 3278221 h 4552545"/>
              <a:gd name="connsiteX10" fmla="*/ 194718 w 399968"/>
              <a:gd name="connsiteY10" fmla="*/ 3210128 h 4552545"/>
              <a:gd name="connsiteX11" fmla="*/ 214174 w 399968"/>
              <a:gd name="connsiteY11" fmla="*/ 3142034 h 4552545"/>
              <a:gd name="connsiteX12" fmla="*/ 233629 w 399968"/>
              <a:gd name="connsiteY12" fmla="*/ 3044758 h 4552545"/>
              <a:gd name="connsiteX13" fmla="*/ 253084 w 399968"/>
              <a:gd name="connsiteY13" fmla="*/ 3025302 h 4552545"/>
              <a:gd name="connsiteX14" fmla="*/ 272539 w 399968"/>
              <a:gd name="connsiteY14" fmla="*/ 2957209 h 4552545"/>
              <a:gd name="connsiteX15" fmla="*/ 282267 w 399968"/>
              <a:gd name="connsiteY15" fmla="*/ 2928026 h 4552545"/>
              <a:gd name="connsiteX16" fmla="*/ 301722 w 399968"/>
              <a:gd name="connsiteY16" fmla="*/ 2908570 h 4552545"/>
              <a:gd name="connsiteX17" fmla="*/ 321178 w 399968"/>
              <a:gd name="connsiteY17" fmla="*/ 2840477 h 4552545"/>
              <a:gd name="connsiteX18" fmla="*/ 330905 w 399968"/>
              <a:gd name="connsiteY18" fmla="*/ 2675107 h 4552545"/>
              <a:gd name="connsiteX19" fmla="*/ 350361 w 399968"/>
              <a:gd name="connsiteY19" fmla="*/ 2616741 h 4552545"/>
              <a:gd name="connsiteX20" fmla="*/ 360088 w 399968"/>
              <a:gd name="connsiteY20" fmla="*/ 2568102 h 4552545"/>
              <a:gd name="connsiteX21" fmla="*/ 369816 w 399968"/>
              <a:gd name="connsiteY21" fmla="*/ 2538919 h 4552545"/>
              <a:gd name="connsiteX22" fmla="*/ 379544 w 399968"/>
              <a:gd name="connsiteY22" fmla="*/ 2480553 h 4552545"/>
              <a:gd name="connsiteX23" fmla="*/ 389271 w 399968"/>
              <a:gd name="connsiteY23" fmla="*/ 2431915 h 4552545"/>
              <a:gd name="connsiteX24" fmla="*/ 389271 w 399968"/>
              <a:gd name="connsiteY24" fmla="*/ 1906621 h 4552545"/>
              <a:gd name="connsiteX25" fmla="*/ 360088 w 399968"/>
              <a:gd name="connsiteY25" fmla="*/ 1809345 h 4552545"/>
              <a:gd name="connsiteX26" fmla="*/ 330905 w 399968"/>
              <a:gd name="connsiteY26" fmla="*/ 1605064 h 4552545"/>
              <a:gd name="connsiteX27" fmla="*/ 301722 w 399968"/>
              <a:gd name="connsiteY27" fmla="*/ 1507787 h 4552545"/>
              <a:gd name="connsiteX28" fmla="*/ 272539 w 399968"/>
              <a:gd name="connsiteY28" fmla="*/ 1420239 h 4552545"/>
              <a:gd name="connsiteX29" fmla="*/ 262812 w 399968"/>
              <a:gd name="connsiteY29" fmla="*/ 1391056 h 4552545"/>
              <a:gd name="connsiteX30" fmla="*/ 253084 w 399968"/>
              <a:gd name="connsiteY30" fmla="*/ 1254868 h 4552545"/>
              <a:gd name="connsiteX31" fmla="*/ 243357 w 399968"/>
              <a:gd name="connsiteY31" fmla="*/ 1225685 h 4552545"/>
              <a:gd name="connsiteX32" fmla="*/ 214174 w 399968"/>
              <a:gd name="connsiteY32" fmla="*/ 1118681 h 4552545"/>
              <a:gd name="connsiteX33" fmla="*/ 223901 w 399968"/>
              <a:gd name="connsiteY33" fmla="*/ 1070043 h 4552545"/>
              <a:gd name="connsiteX34" fmla="*/ 204446 w 399968"/>
              <a:gd name="connsiteY34" fmla="*/ 924128 h 4552545"/>
              <a:gd name="connsiteX35" fmla="*/ 184991 w 399968"/>
              <a:gd name="connsiteY35" fmla="*/ 856034 h 4552545"/>
              <a:gd name="connsiteX36" fmla="*/ 165535 w 399968"/>
              <a:gd name="connsiteY36" fmla="*/ 836579 h 4552545"/>
              <a:gd name="connsiteX37" fmla="*/ 136352 w 399968"/>
              <a:gd name="connsiteY37" fmla="*/ 778213 h 4552545"/>
              <a:gd name="connsiteX38" fmla="*/ 116897 w 399968"/>
              <a:gd name="connsiteY38" fmla="*/ 710119 h 4552545"/>
              <a:gd name="connsiteX39" fmla="*/ 107169 w 399968"/>
              <a:gd name="connsiteY39" fmla="*/ 622570 h 4552545"/>
              <a:gd name="connsiteX40" fmla="*/ 87714 w 399968"/>
              <a:gd name="connsiteY40" fmla="*/ 564204 h 4552545"/>
              <a:gd name="connsiteX41" fmla="*/ 77986 w 399968"/>
              <a:gd name="connsiteY41" fmla="*/ 535021 h 4552545"/>
              <a:gd name="connsiteX42" fmla="*/ 68259 w 399968"/>
              <a:gd name="connsiteY42" fmla="*/ 476656 h 4552545"/>
              <a:gd name="connsiteX43" fmla="*/ 48803 w 399968"/>
              <a:gd name="connsiteY43" fmla="*/ 418290 h 4552545"/>
              <a:gd name="connsiteX44" fmla="*/ 39076 w 399968"/>
              <a:gd name="connsiteY44" fmla="*/ 359924 h 4552545"/>
              <a:gd name="connsiteX45" fmla="*/ 29348 w 399968"/>
              <a:gd name="connsiteY45" fmla="*/ 330741 h 4552545"/>
              <a:gd name="connsiteX46" fmla="*/ 9893 w 399968"/>
              <a:gd name="connsiteY46" fmla="*/ 214009 h 4552545"/>
              <a:gd name="connsiteX47" fmla="*/ 165 w 399968"/>
              <a:gd name="connsiteY47" fmla="*/ 0 h 45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99968" h="4552545">
                <a:moveTo>
                  <a:pt x="68259" y="4552545"/>
                </a:moveTo>
                <a:cubicBezTo>
                  <a:pt x="65016" y="4536332"/>
                  <a:pt x="60582" y="4520313"/>
                  <a:pt x="58531" y="4503907"/>
                </a:cubicBezTo>
                <a:cubicBezTo>
                  <a:pt x="41480" y="4367506"/>
                  <a:pt x="61959" y="4436372"/>
                  <a:pt x="39076" y="4367719"/>
                </a:cubicBezTo>
                <a:cubicBezTo>
                  <a:pt x="42318" y="4348264"/>
                  <a:pt x="48215" y="4329068"/>
                  <a:pt x="48803" y="4309353"/>
                </a:cubicBezTo>
                <a:cubicBezTo>
                  <a:pt x="67621" y="3678950"/>
                  <a:pt x="-4490" y="3905023"/>
                  <a:pt x="68259" y="3686783"/>
                </a:cubicBezTo>
                <a:cubicBezTo>
                  <a:pt x="69092" y="3677617"/>
                  <a:pt x="72816" y="3546039"/>
                  <a:pt x="97442" y="3521413"/>
                </a:cubicBezTo>
                <a:lnTo>
                  <a:pt x="126625" y="3492230"/>
                </a:lnTo>
                <a:cubicBezTo>
                  <a:pt x="133110" y="3466290"/>
                  <a:pt x="142763" y="3440941"/>
                  <a:pt x="146080" y="3414409"/>
                </a:cubicBezTo>
                <a:cubicBezTo>
                  <a:pt x="149323" y="3388468"/>
                  <a:pt x="150330" y="3362149"/>
                  <a:pt x="155808" y="3336587"/>
                </a:cubicBezTo>
                <a:cubicBezTo>
                  <a:pt x="160105" y="3316535"/>
                  <a:pt x="168778" y="3297676"/>
                  <a:pt x="175263" y="3278221"/>
                </a:cubicBezTo>
                <a:cubicBezTo>
                  <a:pt x="198593" y="3208231"/>
                  <a:pt x="170281" y="3295658"/>
                  <a:pt x="194718" y="3210128"/>
                </a:cubicBezTo>
                <a:cubicBezTo>
                  <a:pt x="205137" y="3173661"/>
                  <a:pt x="206571" y="3183853"/>
                  <a:pt x="214174" y="3142034"/>
                </a:cubicBezTo>
                <a:cubicBezTo>
                  <a:pt x="216522" y="3129121"/>
                  <a:pt x="220599" y="3066475"/>
                  <a:pt x="233629" y="3044758"/>
                </a:cubicBezTo>
                <a:cubicBezTo>
                  <a:pt x="238348" y="3036894"/>
                  <a:pt x="246599" y="3031787"/>
                  <a:pt x="253084" y="3025302"/>
                </a:cubicBezTo>
                <a:cubicBezTo>
                  <a:pt x="276409" y="2955331"/>
                  <a:pt x="248110" y="3042711"/>
                  <a:pt x="272539" y="2957209"/>
                </a:cubicBezTo>
                <a:cubicBezTo>
                  <a:pt x="275356" y="2947350"/>
                  <a:pt x="276991" y="2936819"/>
                  <a:pt x="282267" y="2928026"/>
                </a:cubicBezTo>
                <a:cubicBezTo>
                  <a:pt x="286986" y="2920162"/>
                  <a:pt x="295237" y="2915055"/>
                  <a:pt x="301722" y="2908570"/>
                </a:cubicBezTo>
                <a:cubicBezTo>
                  <a:pt x="307558" y="2891062"/>
                  <a:pt x="319550" y="2857576"/>
                  <a:pt x="321178" y="2840477"/>
                </a:cubicBezTo>
                <a:cubicBezTo>
                  <a:pt x="326413" y="2785507"/>
                  <a:pt x="323763" y="2729862"/>
                  <a:pt x="330905" y="2675107"/>
                </a:cubicBezTo>
                <a:cubicBezTo>
                  <a:pt x="333557" y="2654771"/>
                  <a:pt x="346339" y="2636851"/>
                  <a:pt x="350361" y="2616741"/>
                </a:cubicBezTo>
                <a:cubicBezTo>
                  <a:pt x="353603" y="2600528"/>
                  <a:pt x="356078" y="2584142"/>
                  <a:pt x="360088" y="2568102"/>
                </a:cubicBezTo>
                <a:cubicBezTo>
                  <a:pt x="362575" y="2558154"/>
                  <a:pt x="367592" y="2548929"/>
                  <a:pt x="369816" y="2538919"/>
                </a:cubicBezTo>
                <a:cubicBezTo>
                  <a:pt x="374095" y="2519665"/>
                  <a:pt x="376016" y="2499959"/>
                  <a:pt x="379544" y="2480553"/>
                </a:cubicBezTo>
                <a:cubicBezTo>
                  <a:pt x="382502" y="2464286"/>
                  <a:pt x="386029" y="2448128"/>
                  <a:pt x="389271" y="2431915"/>
                </a:cubicBezTo>
                <a:cubicBezTo>
                  <a:pt x="402224" y="2172871"/>
                  <a:pt x="404787" y="2224696"/>
                  <a:pt x="389271" y="1906621"/>
                </a:cubicBezTo>
                <a:cubicBezTo>
                  <a:pt x="385976" y="1839082"/>
                  <a:pt x="388139" y="1851421"/>
                  <a:pt x="360088" y="1809345"/>
                </a:cubicBezTo>
                <a:cubicBezTo>
                  <a:pt x="321270" y="1692890"/>
                  <a:pt x="351382" y="1799595"/>
                  <a:pt x="330905" y="1605064"/>
                </a:cubicBezTo>
                <a:cubicBezTo>
                  <a:pt x="328643" y="1583570"/>
                  <a:pt x="306327" y="1521602"/>
                  <a:pt x="301722" y="1507787"/>
                </a:cubicBezTo>
                <a:lnTo>
                  <a:pt x="272539" y="1420239"/>
                </a:lnTo>
                <a:lnTo>
                  <a:pt x="262812" y="1391056"/>
                </a:lnTo>
                <a:cubicBezTo>
                  <a:pt x="259569" y="1345660"/>
                  <a:pt x="258402" y="1300068"/>
                  <a:pt x="253084" y="1254868"/>
                </a:cubicBezTo>
                <a:cubicBezTo>
                  <a:pt x="251886" y="1244684"/>
                  <a:pt x="246055" y="1235577"/>
                  <a:pt x="243357" y="1225685"/>
                </a:cubicBezTo>
                <a:cubicBezTo>
                  <a:pt x="210444" y="1105003"/>
                  <a:pt x="236563" y="1185852"/>
                  <a:pt x="214174" y="1118681"/>
                </a:cubicBezTo>
                <a:cubicBezTo>
                  <a:pt x="217416" y="1102468"/>
                  <a:pt x="223901" y="1086577"/>
                  <a:pt x="223901" y="1070043"/>
                </a:cubicBezTo>
                <a:cubicBezTo>
                  <a:pt x="223901" y="1023370"/>
                  <a:pt x="214795" y="970698"/>
                  <a:pt x="204446" y="924128"/>
                </a:cubicBezTo>
                <a:cubicBezTo>
                  <a:pt x="202951" y="917399"/>
                  <a:pt x="190724" y="865589"/>
                  <a:pt x="184991" y="856034"/>
                </a:cubicBezTo>
                <a:cubicBezTo>
                  <a:pt x="180272" y="848170"/>
                  <a:pt x="172020" y="843064"/>
                  <a:pt x="165535" y="836579"/>
                </a:cubicBezTo>
                <a:cubicBezTo>
                  <a:pt x="141086" y="763227"/>
                  <a:pt x="174067" y="853642"/>
                  <a:pt x="136352" y="778213"/>
                </a:cubicBezTo>
                <a:cubicBezTo>
                  <a:pt x="129377" y="764262"/>
                  <a:pt x="120012" y="722580"/>
                  <a:pt x="116897" y="710119"/>
                </a:cubicBezTo>
                <a:cubicBezTo>
                  <a:pt x="113654" y="680936"/>
                  <a:pt x="112927" y="651362"/>
                  <a:pt x="107169" y="622570"/>
                </a:cubicBezTo>
                <a:cubicBezTo>
                  <a:pt x="103147" y="602461"/>
                  <a:pt x="94199" y="583659"/>
                  <a:pt x="87714" y="564204"/>
                </a:cubicBezTo>
                <a:lnTo>
                  <a:pt x="77986" y="535021"/>
                </a:lnTo>
                <a:cubicBezTo>
                  <a:pt x="74744" y="515566"/>
                  <a:pt x="73043" y="495790"/>
                  <a:pt x="68259" y="476656"/>
                </a:cubicBezTo>
                <a:cubicBezTo>
                  <a:pt x="63285" y="456761"/>
                  <a:pt x="48803" y="418290"/>
                  <a:pt x="48803" y="418290"/>
                </a:cubicBezTo>
                <a:cubicBezTo>
                  <a:pt x="45561" y="398835"/>
                  <a:pt x="43355" y="379178"/>
                  <a:pt x="39076" y="359924"/>
                </a:cubicBezTo>
                <a:cubicBezTo>
                  <a:pt x="36852" y="349914"/>
                  <a:pt x="31034" y="340855"/>
                  <a:pt x="29348" y="330741"/>
                </a:cubicBezTo>
                <a:cubicBezTo>
                  <a:pt x="7626" y="200414"/>
                  <a:pt x="32698" y="282428"/>
                  <a:pt x="9893" y="214009"/>
                </a:cubicBezTo>
                <a:cubicBezTo>
                  <a:pt x="-2073" y="58452"/>
                  <a:pt x="165" y="129827"/>
                  <a:pt x="165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5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4"/>
            <a:ext cx="2414954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Shop Creek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D2AB1-2941-4599-B9BA-D9E862212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756" y="254651"/>
            <a:ext cx="5422634" cy="61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44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641573"/>
            <a:ext cx="5994107" cy="1981200"/>
          </a:xfrm>
        </p:spPr>
        <p:txBody>
          <a:bodyPr/>
          <a:lstStyle/>
          <a:p>
            <a:r>
              <a:rPr lang="en-US" dirty="0"/>
              <a:t>Option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31" y="2078527"/>
            <a:ext cx="2361537" cy="281947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Channel Improvements to Shop Creek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Channel Improvements to Shop Creek </a:t>
            </a:r>
            <a:r>
              <a:rPr lang="en-US" sz="2000" dirty="0" err="1"/>
              <a:t>Trib</a:t>
            </a: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Long Culvert Enlargement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453646-CBB3-44D0-90CC-55099C78E2BC}"/>
              </a:ext>
            </a:extLst>
          </p:cNvPr>
          <p:cNvSpPr/>
          <p:nvPr/>
        </p:nvSpPr>
        <p:spPr>
          <a:xfrm>
            <a:off x="190831" y="2313830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972D51-30DD-4E08-948E-AC505A0CE610}"/>
              </a:ext>
            </a:extLst>
          </p:cNvPr>
          <p:cNvSpPr/>
          <p:nvPr/>
        </p:nvSpPr>
        <p:spPr>
          <a:xfrm>
            <a:off x="190831" y="3301769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F9A085-1644-4C06-B906-1C8835978E70}"/>
              </a:ext>
            </a:extLst>
          </p:cNvPr>
          <p:cNvSpPr/>
          <p:nvPr/>
        </p:nvSpPr>
        <p:spPr>
          <a:xfrm>
            <a:off x="190831" y="4261732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EED1F-16F9-499F-905C-FF5BF30B3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642" y="0"/>
            <a:ext cx="3381507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80F98AA-B265-42A7-B968-649C12FB4745}"/>
              </a:ext>
            </a:extLst>
          </p:cNvPr>
          <p:cNvSpPr/>
          <p:nvPr/>
        </p:nvSpPr>
        <p:spPr>
          <a:xfrm>
            <a:off x="4416357" y="214009"/>
            <a:ext cx="515751" cy="6177063"/>
          </a:xfrm>
          <a:custGeom>
            <a:avLst/>
            <a:gdLst>
              <a:gd name="connsiteX0" fmla="*/ 155643 w 515751"/>
              <a:gd name="connsiteY0" fmla="*/ 6177063 h 6177063"/>
              <a:gd name="connsiteX1" fmla="*/ 136188 w 515751"/>
              <a:gd name="connsiteY1" fmla="*/ 6128425 h 6177063"/>
              <a:gd name="connsiteX2" fmla="*/ 107005 w 515751"/>
              <a:gd name="connsiteY2" fmla="*/ 6108970 h 6177063"/>
              <a:gd name="connsiteX3" fmla="*/ 97277 w 515751"/>
              <a:gd name="connsiteY3" fmla="*/ 6079787 h 6177063"/>
              <a:gd name="connsiteX4" fmla="*/ 58366 w 515751"/>
              <a:gd name="connsiteY4" fmla="*/ 6040876 h 6177063"/>
              <a:gd name="connsiteX5" fmla="*/ 38911 w 515751"/>
              <a:gd name="connsiteY5" fmla="*/ 5982510 h 6177063"/>
              <a:gd name="connsiteX6" fmla="*/ 29183 w 515751"/>
              <a:gd name="connsiteY6" fmla="*/ 5953327 h 6177063"/>
              <a:gd name="connsiteX7" fmla="*/ 19456 w 515751"/>
              <a:gd name="connsiteY7" fmla="*/ 5612859 h 6177063"/>
              <a:gd name="connsiteX8" fmla="*/ 9728 w 515751"/>
              <a:gd name="connsiteY8" fmla="*/ 5554493 h 6177063"/>
              <a:gd name="connsiteX9" fmla="*/ 0 w 515751"/>
              <a:gd name="connsiteY9" fmla="*/ 5457217 h 6177063"/>
              <a:gd name="connsiteX10" fmla="*/ 9728 w 515751"/>
              <a:gd name="connsiteY10" fmla="*/ 5340485 h 6177063"/>
              <a:gd name="connsiteX11" fmla="*/ 19456 w 515751"/>
              <a:gd name="connsiteY11" fmla="*/ 5311302 h 6177063"/>
              <a:gd name="connsiteX12" fmla="*/ 29183 w 515751"/>
              <a:gd name="connsiteY12" fmla="*/ 4970834 h 6177063"/>
              <a:gd name="connsiteX13" fmla="*/ 48639 w 515751"/>
              <a:gd name="connsiteY13" fmla="*/ 4873557 h 6177063"/>
              <a:gd name="connsiteX14" fmla="*/ 38911 w 515751"/>
              <a:gd name="connsiteY14" fmla="*/ 4649821 h 6177063"/>
              <a:gd name="connsiteX15" fmla="*/ 48639 w 515751"/>
              <a:gd name="connsiteY15" fmla="*/ 4309353 h 6177063"/>
              <a:gd name="connsiteX16" fmla="*/ 68094 w 515751"/>
              <a:gd name="connsiteY16" fmla="*/ 4289897 h 6177063"/>
              <a:gd name="connsiteX17" fmla="*/ 107005 w 515751"/>
              <a:gd name="connsiteY17" fmla="*/ 4241259 h 6177063"/>
              <a:gd name="connsiteX18" fmla="*/ 107005 w 515751"/>
              <a:gd name="connsiteY18" fmla="*/ 4056434 h 6177063"/>
              <a:gd name="connsiteX19" fmla="*/ 116732 w 515751"/>
              <a:gd name="connsiteY19" fmla="*/ 3929974 h 6177063"/>
              <a:gd name="connsiteX20" fmla="*/ 126460 w 515751"/>
              <a:gd name="connsiteY20" fmla="*/ 3735421 h 6177063"/>
              <a:gd name="connsiteX21" fmla="*/ 136188 w 515751"/>
              <a:gd name="connsiteY21" fmla="*/ 3706238 h 6177063"/>
              <a:gd name="connsiteX22" fmla="*/ 155643 w 515751"/>
              <a:gd name="connsiteY22" fmla="*/ 3686782 h 6177063"/>
              <a:gd name="connsiteX23" fmla="*/ 165371 w 515751"/>
              <a:gd name="connsiteY23" fmla="*/ 3657600 h 6177063"/>
              <a:gd name="connsiteX24" fmla="*/ 184826 w 515751"/>
              <a:gd name="connsiteY24" fmla="*/ 3638144 h 6177063"/>
              <a:gd name="connsiteX25" fmla="*/ 204281 w 515751"/>
              <a:gd name="connsiteY25" fmla="*/ 3608961 h 6177063"/>
              <a:gd name="connsiteX26" fmla="*/ 233464 w 515751"/>
              <a:gd name="connsiteY26" fmla="*/ 3540868 h 6177063"/>
              <a:gd name="connsiteX27" fmla="*/ 243192 w 515751"/>
              <a:gd name="connsiteY27" fmla="*/ 3472774 h 6177063"/>
              <a:gd name="connsiteX28" fmla="*/ 252920 w 515751"/>
              <a:gd name="connsiteY28" fmla="*/ 3443591 h 6177063"/>
              <a:gd name="connsiteX29" fmla="*/ 243192 w 515751"/>
              <a:gd name="connsiteY29" fmla="*/ 3219855 h 6177063"/>
              <a:gd name="connsiteX30" fmla="*/ 223737 w 515751"/>
              <a:gd name="connsiteY30" fmla="*/ 3015574 h 6177063"/>
              <a:gd name="connsiteX31" fmla="*/ 204281 w 515751"/>
              <a:gd name="connsiteY31" fmla="*/ 2986391 h 6177063"/>
              <a:gd name="connsiteX32" fmla="*/ 175098 w 515751"/>
              <a:gd name="connsiteY32" fmla="*/ 2772382 h 6177063"/>
              <a:gd name="connsiteX33" fmla="*/ 155643 w 515751"/>
              <a:gd name="connsiteY33" fmla="*/ 2694561 h 6177063"/>
              <a:gd name="connsiteX34" fmla="*/ 145915 w 515751"/>
              <a:gd name="connsiteY34" fmla="*/ 2597285 h 6177063"/>
              <a:gd name="connsiteX35" fmla="*/ 126460 w 515751"/>
              <a:gd name="connsiteY35" fmla="*/ 2538919 h 6177063"/>
              <a:gd name="connsiteX36" fmla="*/ 116732 w 515751"/>
              <a:gd name="connsiteY36" fmla="*/ 2480553 h 6177063"/>
              <a:gd name="connsiteX37" fmla="*/ 126460 w 515751"/>
              <a:gd name="connsiteY37" fmla="*/ 2217906 h 6177063"/>
              <a:gd name="connsiteX38" fmla="*/ 145915 w 515751"/>
              <a:gd name="connsiteY38" fmla="*/ 2159540 h 6177063"/>
              <a:gd name="connsiteX39" fmla="*/ 155643 w 515751"/>
              <a:gd name="connsiteY39" fmla="*/ 2120629 h 6177063"/>
              <a:gd name="connsiteX40" fmla="*/ 175098 w 515751"/>
              <a:gd name="connsiteY40" fmla="*/ 2062263 h 6177063"/>
              <a:gd name="connsiteX41" fmla="*/ 184826 w 515751"/>
              <a:gd name="connsiteY41" fmla="*/ 1955259 h 6177063"/>
              <a:gd name="connsiteX42" fmla="*/ 194554 w 515751"/>
              <a:gd name="connsiteY42" fmla="*/ 1926076 h 6177063"/>
              <a:gd name="connsiteX43" fmla="*/ 204281 w 515751"/>
              <a:gd name="connsiteY43" fmla="*/ 1887165 h 6177063"/>
              <a:gd name="connsiteX44" fmla="*/ 214009 w 515751"/>
              <a:gd name="connsiteY44" fmla="*/ 1828800 h 6177063"/>
              <a:gd name="connsiteX45" fmla="*/ 223737 w 515751"/>
              <a:gd name="connsiteY45" fmla="*/ 1799617 h 6177063"/>
              <a:gd name="connsiteX46" fmla="*/ 262647 w 515751"/>
              <a:gd name="connsiteY46" fmla="*/ 1663429 h 6177063"/>
              <a:gd name="connsiteX47" fmla="*/ 272375 w 515751"/>
              <a:gd name="connsiteY47" fmla="*/ 1634246 h 6177063"/>
              <a:gd name="connsiteX48" fmla="*/ 262647 w 515751"/>
              <a:gd name="connsiteY48" fmla="*/ 1031131 h 6177063"/>
              <a:gd name="connsiteX49" fmla="*/ 233464 w 515751"/>
              <a:gd name="connsiteY49" fmla="*/ 924127 h 6177063"/>
              <a:gd name="connsiteX50" fmla="*/ 252920 w 515751"/>
              <a:gd name="connsiteY50" fmla="*/ 856034 h 6177063"/>
              <a:gd name="connsiteX51" fmla="*/ 272375 w 515751"/>
              <a:gd name="connsiteY51" fmla="*/ 826851 h 6177063"/>
              <a:gd name="connsiteX52" fmla="*/ 282103 w 515751"/>
              <a:gd name="connsiteY52" fmla="*/ 768485 h 6177063"/>
              <a:gd name="connsiteX53" fmla="*/ 291830 w 515751"/>
              <a:gd name="connsiteY53" fmla="*/ 622570 h 6177063"/>
              <a:gd name="connsiteX54" fmla="*/ 311286 w 515751"/>
              <a:gd name="connsiteY54" fmla="*/ 564204 h 6177063"/>
              <a:gd name="connsiteX55" fmla="*/ 321013 w 515751"/>
              <a:gd name="connsiteY55" fmla="*/ 535021 h 6177063"/>
              <a:gd name="connsiteX56" fmla="*/ 350196 w 515751"/>
              <a:gd name="connsiteY56" fmla="*/ 282102 h 6177063"/>
              <a:gd name="connsiteX57" fmla="*/ 379379 w 515751"/>
              <a:gd name="connsiteY57" fmla="*/ 262646 h 6177063"/>
              <a:gd name="connsiteX58" fmla="*/ 398834 w 515751"/>
              <a:gd name="connsiteY58" fmla="*/ 233463 h 6177063"/>
              <a:gd name="connsiteX59" fmla="*/ 428017 w 515751"/>
              <a:gd name="connsiteY59" fmla="*/ 214008 h 6177063"/>
              <a:gd name="connsiteX60" fmla="*/ 437745 w 515751"/>
              <a:gd name="connsiteY60" fmla="*/ 184825 h 6177063"/>
              <a:gd name="connsiteX61" fmla="*/ 466928 w 515751"/>
              <a:gd name="connsiteY61" fmla="*/ 145914 h 6177063"/>
              <a:gd name="connsiteX62" fmla="*/ 505839 w 515751"/>
              <a:gd name="connsiteY62" fmla="*/ 68093 h 6177063"/>
              <a:gd name="connsiteX63" fmla="*/ 515566 w 515751"/>
              <a:gd name="connsiteY63" fmla="*/ 0 h 617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15751" h="6177063">
                <a:moveTo>
                  <a:pt x="155643" y="6177063"/>
                </a:moveTo>
                <a:cubicBezTo>
                  <a:pt x="149158" y="6160850"/>
                  <a:pt x="146337" y="6142634"/>
                  <a:pt x="136188" y="6128425"/>
                </a:cubicBezTo>
                <a:cubicBezTo>
                  <a:pt x="129393" y="6118912"/>
                  <a:pt x="114308" y="6118099"/>
                  <a:pt x="107005" y="6108970"/>
                </a:cubicBezTo>
                <a:cubicBezTo>
                  <a:pt x="100599" y="6100963"/>
                  <a:pt x="103237" y="6088131"/>
                  <a:pt x="97277" y="6079787"/>
                </a:cubicBezTo>
                <a:cubicBezTo>
                  <a:pt x="86615" y="6064861"/>
                  <a:pt x="58366" y="6040876"/>
                  <a:pt x="58366" y="6040876"/>
                </a:cubicBezTo>
                <a:lnTo>
                  <a:pt x="38911" y="5982510"/>
                </a:lnTo>
                <a:lnTo>
                  <a:pt x="29183" y="5953327"/>
                </a:lnTo>
                <a:cubicBezTo>
                  <a:pt x="25941" y="5839838"/>
                  <a:pt x="24988" y="5726260"/>
                  <a:pt x="19456" y="5612859"/>
                </a:cubicBezTo>
                <a:cubicBezTo>
                  <a:pt x="18495" y="5593159"/>
                  <a:pt x="12175" y="5574064"/>
                  <a:pt x="9728" y="5554493"/>
                </a:cubicBezTo>
                <a:cubicBezTo>
                  <a:pt x="5686" y="5522158"/>
                  <a:pt x="3243" y="5489642"/>
                  <a:pt x="0" y="5457217"/>
                </a:cubicBezTo>
                <a:cubicBezTo>
                  <a:pt x="3243" y="5418306"/>
                  <a:pt x="4567" y="5379188"/>
                  <a:pt x="9728" y="5340485"/>
                </a:cubicBezTo>
                <a:cubicBezTo>
                  <a:pt x="11083" y="5330321"/>
                  <a:pt x="18917" y="5321542"/>
                  <a:pt x="19456" y="5311302"/>
                </a:cubicBezTo>
                <a:cubicBezTo>
                  <a:pt x="25423" y="5197923"/>
                  <a:pt x="23651" y="5084235"/>
                  <a:pt x="29183" y="4970834"/>
                </a:cubicBezTo>
                <a:cubicBezTo>
                  <a:pt x="30628" y="4941201"/>
                  <a:pt x="41231" y="4903187"/>
                  <a:pt x="48639" y="4873557"/>
                </a:cubicBezTo>
                <a:cubicBezTo>
                  <a:pt x="45396" y="4798978"/>
                  <a:pt x="38911" y="4724470"/>
                  <a:pt x="38911" y="4649821"/>
                </a:cubicBezTo>
                <a:cubicBezTo>
                  <a:pt x="38911" y="4536285"/>
                  <a:pt x="39464" y="4422517"/>
                  <a:pt x="48639" y="4309353"/>
                </a:cubicBezTo>
                <a:cubicBezTo>
                  <a:pt x="49380" y="4300212"/>
                  <a:pt x="62365" y="4297059"/>
                  <a:pt x="68094" y="4289897"/>
                </a:cubicBezTo>
                <a:cubicBezTo>
                  <a:pt x="117169" y="4228552"/>
                  <a:pt x="60037" y="4288225"/>
                  <a:pt x="107005" y="4241259"/>
                </a:cubicBezTo>
                <a:cubicBezTo>
                  <a:pt x="135214" y="4156626"/>
                  <a:pt x="107005" y="4253412"/>
                  <a:pt x="107005" y="4056434"/>
                </a:cubicBezTo>
                <a:cubicBezTo>
                  <a:pt x="107005" y="4014156"/>
                  <a:pt x="114174" y="3972174"/>
                  <a:pt x="116732" y="3929974"/>
                </a:cubicBezTo>
                <a:cubicBezTo>
                  <a:pt x="120660" y="3865161"/>
                  <a:pt x="120835" y="3800109"/>
                  <a:pt x="126460" y="3735421"/>
                </a:cubicBezTo>
                <a:cubicBezTo>
                  <a:pt x="127348" y="3725206"/>
                  <a:pt x="130912" y="3715031"/>
                  <a:pt x="136188" y="3706238"/>
                </a:cubicBezTo>
                <a:cubicBezTo>
                  <a:pt x="140907" y="3698374"/>
                  <a:pt x="149158" y="3693267"/>
                  <a:pt x="155643" y="3686782"/>
                </a:cubicBezTo>
                <a:cubicBezTo>
                  <a:pt x="158886" y="3677055"/>
                  <a:pt x="160096" y="3666392"/>
                  <a:pt x="165371" y="3657600"/>
                </a:cubicBezTo>
                <a:cubicBezTo>
                  <a:pt x="170090" y="3649736"/>
                  <a:pt x="179097" y="3645306"/>
                  <a:pt x="184826" y="3638144"/>
                </a:cubicBezTo>
                <a:cubicBezTo>
                  <a:pt x="192129" y="3629015"/>
                  <a:pt x="198480" y="3619112"/>
                  <a:pt x="204281" y="3608961"/>
                </a:cubicBezTo>
                <a:cubicBezTo>
                  <a:pt x="223517" y="3575299"/>
                  <a:pt x="222550" y="3573612"/>
                  <a:pt x="233464" y="3540868"/>
                </a:cubicBezTo>
                <a:cubicBezTo>
                  <a:pt x="236707" y="3518170"/>
                  <a:pt x="238695" y="3495257"/>
                  <a:pt x="243192" y="3472774"/>
                </a:cubicBezTo>
                <a:cubicBezTo>
                  <a:pt x="245203" y="3462719"/>
                  <a:pt x="252920" y="3453845"/>
                  <a:pt x="252920" y="3443591"/>
                </a:cubicBezTo>
                <a:cubicBezTo>
                  <a:pt x="252920" y="3368942"/>
                  <a:pt x="246829" y="3294415"/>
                  <a:pt x="243192" y="3219855"/>
                </a:cubicBezTo>
                <a:cubicBezTo>
                  <a:pt x="242982" y="3215556"/>
                  <a:pt x="250179" y="3068458"/>
                  <a:pt x="223737" y="3015574"/>
                </a:cubicBezTo>
                <a:cubicBezTo>
                  <a:pt x="218508" y="3005117"/>
                  <a:pt x="210766" y="2996119"/>
                  <a:pt x="204281" y="2986391"/>
                </a:cubicBezTo>
                <a:cubicBezTo>
                  <a:pt x="161440" y="2857867"/>
                  <a:pt x="203716" y="3001326"/>
                  <a:pt x="175098" y="2772382"/>
                </a:cubicBezTo>
                <a:cubicBezTo>
                  <a:pt x="171781" y="2745850"/>
                  <a:pt x="155643" y="2694561"/>
                  <a:pt x="155643" y="2694561"/>
                </a:cubicBezTo>
                <a:cubicBezTo>
                  <a:pt x="152400" y="2662136"/>
                  <a:pt x="151920" y="2629314"/>
                  <a:pt x="145915" y="2597285"/>
                </a:cubicBezTo>
                <a:cubicBezTo>
                  <a:pt x="142136" y="2577129"/>
                  <a:pt x="129832" y="2559148"/>
                  <a:pt x="126460" y="2538919"/>
                </a:cubicBezTo>
                <a:lnTo>
                  <a:pt x="116732" y="2480553"/>
                </a:lnTo>
                <a:cubicBezTo>
                  <a:pt x="119975" y="2393004"/>
                  <a:pt x="118528" y="2305155"/>
                  <a:pt x="126460" y="2217906"/>
                </a:cubicBezTo>
                <a:cubicBezTo>
                  <a:pt x="128317" y="2197483"/>
                  <a:pt x="140941" y="2179435"/>
                  <a:pt x="145915" y="2159540"/>
                </a:cubicBezTo>
                <a:cubicBezTo>
                  <a:pt x="149158" y="2146570"/>
                  <a:pt x="151801" y="2133435"/>
                  <a:pt x="155643" y="2120629"/>
                </a:cubicBezTo>
                <a:cubicBezTo>
                  <a:pt x="161536" y="2100986"/>
                  <a:pt x="175098" y="2062263"/>
                  <a:pt x="175098" y="2062263"/>
                </a:cubicBezTo>
                <a:cubicBezTo>
                  <a:pt x="178341" y="2026595"/>
                  <a:pt x="179761" y="1990714"/>
                  <a:pt x="184826" y="1955259"/>
                </a:cubicBezTo>
                <a:cubicBezTo>
                  <a:pt x="186276" y="1945108"/>
                  <a:pt x="191737" y="1935935"/>
                  <a:pt x="194554" y="1926076"/>
                </a:cubicBezTo>
                <a:cubicBezTo>
                  <a:pt x="198227" y="1913221"/>
                  <a:pt x="201659" y="1900275"/>
                  <a:pt x="204281" y="1887165"/>
                </a:cubicBezTo>
                <a:cubicBezTo>
                  <a:pt x="208149" y="1867825"/>
                  <a:pt x="209730" y="1848054"/>
                  <a:pt x="214009" y="1828800"/>
                </a:cubicBezTo>
                <a:cubicBezTo>
                  <a:pt x="216233" y="1818790"/>
                  <a:pt x="221039" y="1809510"/>
                  <a:pt x="223737" y="1799617"/>
                </a:cubicBezTo>
                <a:cubicBezTo>
                  <a:pt x="260380" y="1665259"/>
                  <a:pt x="225369" y="1775263"/>
                  <a:pt x="262647" y="1663429"/>
                </a:cubicBezTo>
                <a:lnTo>
                  <a:pt x="272375" y="1634246"/>
                </a:lnTo>
                <a:cubicBezTo>
                  <a:pt x="269132" y="1433208"/>
                  <a:pt x="271256" y="1232011"/>
                  <a:pt x="262647" y="1031131"/>
                </a:cubicBezTo>
                <a:cubicBezTo>
                  <a:pt x="261568" y="1005948"/>
                  <a:pt x="243647" y="954676"/>
                  <a:pt x="233464" y="924127"/>
                </a:cubicBezTo>
                <a:cubicBezTo>
                  <a:pt x="236581" y="911659"/>
                  <a:pt x="245942" y="869990"/>
                  <a:pt x="252920" y="856034"/>
                </a:cubicBezTo>
                <a:cubicBezTo>
                  <a:pt x="258148" y="845577"/>
                  <a:pt x="265890" y="836579"/>
                  <a:pt x="272375" y="826851"/>
                </a:cubicBezTo>
                <a:cubicBezTo>
                  <a:pt x="275618" y="807396"/>
                  <a:pt x="280233" y="788120"/>
                  <a:pt x="282103" y="768485"/>
                </a:cubicBezTo>
                <a:cubicBezTo>
                  <a:pt x="286725" y="719958"/>
                  <a:pt x="284936" y="670826"/>
                  <a:pt x="291830" y="622570"/>
                </a:cubicBezTo>
                <a:cubicBezTo>
                  <a:pt x="294730" y="602268"/>
                  <a:pt x="304801" y="583659"/>
                  <a:pt x="311286" y="564204"/>
                </a:cubicBezTo>
                <a:lnTo>
                  <a:pt x="321013" y="535021"/>
                </a:lnTo>
                <a:cubicBezTo>
                  <a:pt x="322416" y="502746"/>
                  <a:pt x="290717" y="341582"/>
                  <a:pt x="350196" y="282102"/>
                </a:cubicBezTo>
                <a:cubicBezTo>
                  <a:pt x="358463" y="273835"/>
                  <a:pt x="369651" y="269131"/>
                  <a:pt x="379379" y="262646"/>
                </a:cubicBezTo>
                <a:cubicBezTo>
                  <a:pt x="385864" y="252918"/>
                  <a:pt x="390567" y="241730"/>
                  <a:pt x="398834" y="233463"/>
                </a:cubicBezTo>
                <a:cubicBezTo>
                  <a:pt x="407101" y="225196"/>
                  <a:pt x="420714" y="223137"/>
                  <a:pt x="428017" y="214008"/>
                </a:cubicBezTo>
                <a:cubicBezTo>
                  <a:pt x="434423" y="206001"/>
                  <a:pt x="432658" y="193728"/>
                  <a:pt x="437745" y="184825"/>
                </a:cubicBezTo>
                <a:cubicBezTo>
                  <a:pt x="445789" y="170748"/>
                  <a:pt x="457200" y="158884"/>
                  <a:pt x="466928" y="145914"/>
                </a:cubicBezTo>
                <a:cubicBezTo>
                  <a:pt x="489283" y="78847"/>
                  <a:pt x="471882" y="102049"/>
                  <a:pt x="505839" y="68093"/>
                </a:cubicBezTo>
                <a:cubicBezTo>
                  <a:pt x="517925" y="19745"/>
                  <a:pt x="515566" y="42551"/>
                  <a:pt x="515566" y="0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5FFB25-A047-4B8C-9B3E-581B2390B5EA}"/>
              </a:ext>
            </a:extLst>
          </p:cNvPr>
          <p:cNvSpPr/>
          <p:nvPr/>
        </p:nvSpPr>
        <p:spPr>
          <a:xfrm>
            <a:off x="5457217" y="3142034"/>
            <a:ext cx="447472" cy="1245140"/>
          </a:xfrm>
          <a:custGeom>
            <a:avLst/>
            <a:gdLst>
              <a:gd name="connsiteX0" fmla="*/ 447472 w 447472"/>
              <a:gd name="connsiteY0" fmla="*/ 0 h 1245140"/>
              <a:gd name="connsiteX1" fmla="*/ 389106 w 447472"/>
              <a:gd name="connsiteY1" fmla="*/ 87549 h 1245140"/>
              <a:gd name="connsiteX2" fmla="*/ 350196 w 447472"/>
              <a:gd name="connsiteY2" fmla="*/ 145915 h 1245140"/>
              <a:gd name="connsiteX3" fmla="*/ 330740 w 447472"/>
              <a:gd name="connsiteY3" fmla="*/ 175098 h 1245140"/>
              <a:gd name="connsiteX4" fmla="*/ 311285 w 447472"/>
              <a:gd name="connsiteY4" fmla="*/ 233464 h 1245140"/>
              <a:gd name="connsiteX5" fmla="*/ 291830 w 447472"/>
              <a:gd name="connsiteY5" fmla="*/ 262647 h 1245140"/>
              <a:gd name="connsiteX6" fmla="*/ 243192 w 447472"/>
              <a:gd name="connsiteY6" fmla="*/ 350196 h 1245140"/>
              <a:gd name="connsiteX7" fmla="*/ 223736 w 447472"/>
              <a:gd name="connsiteY7" fmla="*/ 408562 h 1245140"/>
              <a:gd name="connsiteX8" fmla="*/ 214009 w 447472"/>
              <a:gd name="connsiteY8" fmla="*/ 437745 h 1245140"/>
              <a:gd name="connsiteX9" fmla="*/ 194553 w 447472"/>
              <a:gd name="connsiteY9" fmla="*/ 457200 h 1245140"/>
              <a:gd name="connsiteX10" fmla="*/ 165370 w 447472"/>
              <a:gd name="connsiteY10" fmla="*/ 505838 h 1245140"/>
              <a:gd name="connsiteX11" fmla="*/ 136187 w 447472"/>
              <a:gd name="connsiteY11" fmla="*/ 554477 h 1245140"/>
              <a:gd name="connsiteX12" fmla="*/ 116732 w 447472"/>
              <a:gd name="connsiteY12" fmla="*/ 622570 h 1245140"/>
              <a:gd name="connsiteX13" fmla="*/ 107004 w 447472"/>
              <a:gd name="connsiteY13" fmla="*/ 651753 h 1245140"/>
              <a:gd name="connsiteX14" fmla="*/ 68094 w 447472"/>
              <a:gd name="connsiteY14" fmla="*/ 710119 h 1245140"/>
              <a:gd name="connsiteX15" fmla="*/ 58366 w 447472"/>
              <a:gd name="connsiteY15" fmla="*/ 865762 h 1245140"/>
              <a:gd name="connsiteX16" fmla="*/ 48638 w 447472"/>
              <a:gd name="connsiteY16" fmla="*/ 1177047 h 1245140"/>
              <a:gd name="connsiteX17" fmla="*/ 38911 w 447472"/>
              <a:gd name="connsiteY17" fmla="*/ 1206230 h 1245140"/>
              <a:gd name="connsiteX18" fmla="*/ 19455 w 447472"/>
              <a:gd name="connsiteY18" fmla="*/ 1225685 h 1245140"/>
              <a:gd name="connsiteX19" fmla="*/ 0 w 447472"/>
              <a:gd name="connsiteY19" fmla="*/ 1245140 h 124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7472" h="1245140">
                <a:moveTo>
                  <a:pt x="447472" y="0"/>
                </a:moveTo>
                <a:cubicBezTo>
                  <a:pt x="396806" y="126667"/>
                  <a:pt x="465995" y="-27786"/>
                  <a:pt x="389106" y="87549"/>
                </a:cubicBezTo>
                <a:lnTo>
                  <a:pt x="350196" y="145915"/>
                </a:lnTo>
                <a:lnTo>
                  <a:pt x="330740" y="175098"/>
                </a:lnTo>
                <a:cubicBezTo>
                  <a:pt x="324255" y="194553"/>
                  <a:pt x="322660" y="216400"/>
                  <a:pt x="311285" y="233464"/>
                </a:cubicBezTo>
                <a:cubicBezTo>
                  <a:pt x="304800" y="243192"/>
                  <a:pt x="296578" y="251964"/>
                  <a:pt x="291830" y="262647"/>
                </a:cubicBezTo>
                <a:cubicBezTo>
                  <a:pt x="253741" y="348347"/>
                  <a:pt x="296456" y="296930"/>
                  <a:pt x="243192" y="350196"/>
                </a:cubicBezTo>
                <a:lnTo>
                  <a:pt x="223736" y="408562"/>
                </a:lnTo>
                <a:cubicBezTo>
                  <a:pt x="220493" y="418290"/>
                  <a:pt x="221260" y="430495"/>
                  <a:pt x="214009" y="437745"/>
                </a:cubicBezTo>
                <a:lnTo>
                  <a:pt x="194553" y="457200"/>
                </a:lnTo>
                <a:cubicBezTo>
                  <a:pt x="166998" y="539870"/>
                  <a:pt x="205429" y="439074"/>
                  <a:pt x="165370" y="505838"/>
                </a:cubicBezTo>
                <a:cubicBezTo>
                  <a:pt x="127484" y="568981"/>
                  <a:pt x="185487" y="505177"/>
                  <a:pt x="136187" y="554477"/>
                </a:cubicBezTo>
                <a:cubicBezTo>
                  <a:pt x="112858" y="624468"/>
                  <a:pt x="141170" y="537042"/>
                  <a:pt x="116732" y="622570"/>
                </a:cubicBezTo>
                <a:cubicBezTo>
                  <a:pt x="113915" y="632429"/>
                  <a:pt x="111984" y="642789"/>
                  <a:pt x="107004" y="651753"/>
                </a:cubicBezTo>
                <a:cubicBezTo>
                  <a:pt x="95649" y="672193"/>
                  <a:pt x="68094" y="710119"/>
                  <a:pt x="68094" y="710119"/>
                </a:cubicBezTo>
                <a:cubicBezTo>
                  <a:pt x="64851" y="762000"/>
                  <a:pt x="60530" y="813825"/>
                  <a:pt x="58366" y="865762"/>
                </a:cubicBezTo>
                <a:cubicBezTo>
                  <a:pt x="54044" y="969484"/>
                  <a:pt x="54560" y="1073404"/>
                  <a:pt x="48638" y="1177047"/>
                </a:cubicBezTo>
                <a:cubicBezTo>
                  <a:pt x="48053" y="1187284"/>
                  <a:pt x="44187" y="1197437"/>
                  <a:pt x="38911" y="1206230"/>
                </a:cubicBezTo>
                <a:cubicBezTo>
                  <a:pt x="34192" y="1214094"/>
                  <a:pt x="25940" y="1219200"/>
                  <a:pt x="19455" y="1225685"/>
                </a:cubicBezTo>
                <a:lnTo>
                  <a:pt x="0" y="1245140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65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641573"/>
            <a:ext cx="5994107" cy="1981200"/>
          </a:xfrm>
        </p:spPr>
        <p:txBody>
          <a:bodyPr/>
          <a:lstStyle/>
          <a:p>
            <a:r>
              <a:rPr lang="en-US" dirty="0"/>
              <a:t>Option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E416E-9B85-48C3-A4A0-561984EBB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1"/>
          <a:stretch/>
        </p:blipFill>
        <p:spPr>
          <a:xfrm>
            <a:off x="3108961" y="-15922"/>
            <a:ext cx="5464438" cy="68739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31" y="2078527"/>
            <a:ext cx="2361537" cy="2819476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Channel Improvements to Shop Creek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Channel Improvements to Shop Creek </a:t>
            </a:r>
            <a:r>
              <a:rPr lang="en-US" sz="2000" dirty="0" err="1"/>
              <a:t>Trib</a:t>
            </a: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Long Culvert Enlargement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453646-CBB3-44D0-90CC-55099C78E2BC}"/>
              </a:ext>
            </a:extLst>
          </p:cNvPr>
          <p:cNvSpPr/>
          <p:nvPr/>
        </p:nvSpPr>
        <p:spPr>
          <a:xfrm>
            <a:off x="190831" y="2313830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972D51-30DD-4E08-948E-AC505A0CE610}"/>
              </a:ext>
            </a:extLst>
          </p:cNvPr>
          <p:cNvSpPr/>
          <p:nvPr/>
        </p:nvSpPr>
        <p:spPr>
          <a:xfrm>
            <a:off x="190831" y="3301769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F9A085-1644-4C06-B906-1C8835978E70}"/>
              </a:ext>
            </a:extLst>
          </p:cNvPr>
          <p:cNvSpPr/>
          <p:nvPr/>
        </p:nvSpPr>
        <p:spPr>
          <a:xfrm>
            <a:off x="190831" y="4261732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92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4"/>
            <a:ext cx="2414954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new NE Drainage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76721-3661-4676-B4D5-0BFE81E0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001" y="766749"/>
            <a:ext cx="5388164" cy="53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3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641573"/>
            <a:ext cx="5994107" cy="1981200"/>
          </a:xfrm>
        </p:spPr>
        <p:txBody>
          <a:bodyPr/>
          <a:lstStyle/>
          <a:p>
            <a:r>
              <a:rPr lang="en-US" dirty="0"/>
              <a:t>Option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80" y="2078527"/>
            <a:ext cx="2383277" cy="2156701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Dam A</a:t>
            </a:r>
          </a:p>
          <a:p>
            <a:r>
              <a:rPr lang="en-US" sz="2200" dirty="0"/>
              <a:t>Fill and Diversion Channel N of  Shop Creek </a:t>
            </a:r>
            <a:r>
              <a:rPr lang="en-US" sz="2200" dirty="0" err="1"/>
              <a:t>Trib</a:t>
            </a:r>
            <a:r>
              <a:rPr lang="en-US" sz="2200" dirty="0"/>
              <a:t> </a:t>
            </a:r>
          </a:p>
          <a:p>
            <a:r>
              <a:rPr lang="en-US" sz="2200" dirty="0"/>
              <a:t>NE Drainage Channel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674917-EB05-471F-8579-E4187DFD4908}"/>
              </a:ext>
            </a:extLst>
          </p:cNvPr>
          <p:cNvSpPr/>
          <p:nvPr/>
        </p:nvSpPr>
        <p:spPr>
          <a:xfrm>
            <a:off x="190829" y="3574144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A6E736-0D10-48F3-91E8-2FB88DDDD45B}"/>
              </a:ext>
            </a:extLst>
          </p:cNvPr>
          <p:cNvSpPr/>
          <p:nvPr/>
        </p:nvSpPr>
        <p:spPr>
          <a:xfrm>
            <a:off x="190830" y="2692542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DD191C-6A8C-46CB-A6A9-5F28FF3BC7F3}"/>
              </a:ext>
            </a:extLst>
          </p:cNvPr>
          <p:cNvSpPr/>
          <p:nvPr/>
        </p:nvSpPr>
        <p:spPr>
          <a:xfrm>
            <a:off x="190830" y="2244696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58830-A097-4E94-AAA1-6A12F6BD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48" y="0"/>
            <a:ext cx="558560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A4EF2-75EA-4FE4-9B7D-B1F84C30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664" y="768840"/>
            <a:ext cx="2924574" cy="2924574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20E88F-606B-470B-B2CB-FCBB9DB19159}"/>
              </a:ext>
            </a:extLst>
          </p:cNvPr>
          <p:cNvSpPr/>
          <p:nvPr/>
        </p:nvSpPr>
        <p:spPr>
          <a:xfrm>
            <a:off x="5350213" y="2879387"/>
            <a:ext cx="2879387" cy="846307"/>
          </a:xfrm>
          <a:custGeom>
            <a:avLst/>
            <a:gdLst>
              <a:gd name="connsiteX0" fmla="*/ 2879387 w 2879387"/>
              <a:gd name="connsiteY0" fmla="*/ 846307 h 846307"/>
              <a:gd name="connsiteX1" fmla="*/ 0 w 2879387"/>
              <a:gd name="connsiteY1" fmla="*/ 807396 h 846307"/>
              <a:gd name="connsiteX2" fmla="*/ 19455 w 2879387"/>
              <a:gd name="connsiteY2" fmla="*/ 0 h 846307"/>
              <a:gd name="connsiteX3" fmla="*/ 1702340 w 2879387"/>
              <a:gd name="connsiteY3" fmla="*/ 9728 h 846307"/>
              <a:gd name="connsiteX4" fmla="*/ 2859932 w 2879387"/>
              <a:gd name="connsiteY4" fmla="*/ 515566 h 846307"/>
              <a:gd name="connsiteX5" fmla="*/ 2879387 w 2879387"/>
              <a:gd name="connsiteY5" fmla="*/ 846307 h 84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387" h="846307">
                <a:moveTo>
                  <a:pt x="2879387" y="846307"/>
                </a:moveTo>
                <a:lnTo>
                  <a:pt x="0" y="807396"/>
                </a:lnTo>
                <a:lnTo>
                  <a:pt x="19455" y="0"/>
                </a:lnTo>
                <a:lnTo>
                  <a:pt x="1702340" y="9728"/>
                </a:lnTo>
                <a:lnTo>
                  <a:pt x="2859932" y="515566"/>
                </a:lnTo>
                <a:lnTo>
                  <a:pt x="2879387" y="84630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471D5-E733-472B-9A66-B17C81CAB3E9}"/>
              </a:ext>
            </a:extLst>
          </p:cNvPr>
          <p:cNvSpPr txBox="1"/>
          <p:nvPr/>
        </p:nvSpPr>
        <p:spPr>
          <a:xfrm>
            <a:off x="5846325" y="3122579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of Fill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C7F82C5-3EAE-407D-A5E0-63C412463D03}"/>
              </a:ext>
            </a:extLst>
          </p:cNvPr>
          <p:cNvSpPr/>
          <p:nvPr/>
        </p:nvSpPr>
        <p:spPr>
          <a:xfrm>
            <a:off x="6235430" y="3764604"/>
            <a:ext cx="1155783" cy="739302"/>
          </a:xfrm>
          <a:custGeom>
            <a:avLst/>
            <a:gdLst>
              <a:gd name="connsiteX0" fmla="*/ 0 w 1155783"/>
              <a:gd name="connsiteY0" fmla="*/ 739302 h 739302"/>
              <a:gd name="connsiteX1" fmla="*/ 389106 w 1155783"/>
              <a:gd name="connsiteY1" fmla="*/ 729575 h 739302"/>
              <a:gd name="connsiteX2" fmla="*/ 447472 w 1155783"/>
              <a:gd name="connsiteY2" fmla="*/ 719847 h 739302"/>
              <a:gd name="connsiteX3" fmla="*/ 437744 w 1155783"/>
              <a:gd name="connsiteY3" fmla="*/ 272375 h 739302"/>
              <a:gd name="connsiteX4" fmla="*/ 447472 w 1155783"/>
              <a:gd name="connsiteY4" fmla="*/ 145915 h 739302"/>
              <a:gd name="connsiteX5" fmla="*/ 466927 w 1155783"/>
              <a:gd name="connsiteY5" fmla="*/ 116732 h 739302"/>
              <a:gd name="connsiteX6" fmla="*/ 476655 w 1155783"/>
              <a:gd name="connsiteY6" fmla="*/ 87549 h 739302"/>
              <a:gd name="connsiteX7" fmla="*/ 515566 w 1155783"/>
              <a:gd name="connsiteY7" fmla="*/ 38911 h 739302"/>
              <a:gd name="connsiteX8" fmla="*/ 642025 w 1155783"/>
              <a:gd name="connsiteY8" fmla="*/ 9728 h 739302"/>
              <a:gd name="connsiteX9" fmla="*/ 836579 w 1155783"/>
              <a:gd name="connsiteY9" fmla="*/ 0 h 739302"/>
              <a:gd name="connsiteX10" fmla="*/ 1089498 w 1155783"/>
              <a:gd name="connsiteY10" fmla="*/ 9728 h 739302"/>
              <a:gd name="connsiteX11" fmla="*/ 1128408 w 1155783"/>
              <a:gd name="connsiteY11" fmla="*/ 19456 h 73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783" h="739302">
                <a:moveTo>
                  <a:pt x="0" y="739302"/>
                </a:moveTo>
                <a:lnTo>
                  <a:pt x="389106" y="729575"/>
                </a:lnTo>
                <a:cubicBezTo>
                  <a:pt x="408811" y="728718"/>
                  <a:pt x="445386" y="739460"/>
                  <a:pt x="447472" y="719847"/>
                </a:cubicBezTo>
                <a:cubicBezTo>
                  <a:pt x="463254" y="571492"/>
                  <a:pt x="440987" y="421532"/>
                  <a:pt x="437744" y="272375"/>
                </a:cubicBezTo>
                <a:cubicBezTo>
                  <a:pt x="440987" y="230222"/>
                  <a:pt x="439681" y="187469"/>
                  <a:pt x="447472" y="145915"/>
                </a:cubicBezTo>
                <a:cubicBezTo>
                  <a:pt x="449627" y="134424"/>
                  <a:pt x="461699" y="127189"/>
                  <a:pt x="466927" y="116732"/>
                </a:cubicBezTo>
                <a:cubicBezTo>
                  <a:pt x="471513" y="107561"/>
                  <a:pt x="472069" y="96720"/>
                  <a:pt x="476655" y="87549"/>
                </a:cubicBezTo>
                <a:cubicBezTo>
                  <a:pt x="481238" y="78383"/>
                  <a:pt x="503500" y="44944"/>
                  <a:pt x="515566" y="38911"/>
                </a:cubicBezTo>
                <a:cubicBezTo>
                  <a:pt x="551564" y="20912"/>
                  <a:pt x="602957" y="12622"/>
                  <a:pt x="642025" y="9728"/>
                </a:cubicBezTo>
                <a:cubicBezTo>
                  <a:pt x="706780" y="4931"/>
                  <a:pt x="771728" y="3243"/>
                  <a:pt x="836579" y="0"/>
                </a:cubicBezTo>
                <a:cubicBezTo>
                  <a:pt x="920885" y="3243"/>
                  <a:pt x="1005329" y="3923"/>
                  <a:pt x="1089498" y="9728"/>
                </a:cubicBezTo>
                <a:cubicBezTo>
                  <a:pt x="1245416" y="20481"/>
                  <a:pt x="1069325" y="19456"/>
                  <a:pt x="1128408" y="19456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03BFF5-2CCE-4283-8C20-5485DA2D0F91}"/>
              </a:ext>
            </a:extLst>
          </p:cNvPr>
          <p:cNvSpPr/>
          <p:nvPr/>
        </p:nvSpPr>
        <p:spPr>
          <a:xfrm>
            <a:off x="5204298" y="2811294"/>
            <a:ext cx="963038" cy="9727"/>
          </a:xfrm>
          <a:custGeom>
            <a:avLst/>
            <a:gdLst>
              <a:gd name="connsiteX0" fmla="*/ 963038 w 963038"/>
              <a:gd name="connsiteY0" fmla="*/ 0 h 9727"/>
              <a:gd name="connsiteX1" fmla="*/ 0 w 963038"/>
              <a:gd name="connsiteY1" fmla="*/ 9727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3038" h="9727">
                <a:moveTo>
                  <a:pt x="963038" y="0"/>
                </a:moveTo>
                <a:lnTo>
                  <a:pt x="0" y="9727"/>
                </a:ln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93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641573"/>
            <a:ext cx="5994107" cy="1981200"/>
          </a:xfrm>
        </p:spPr>
        <p:txBody>
          <a:bodyPr/>
          <a:lstStyle/>
          <a:p>
            <a:r>
              <a:rPr lang="en-US" dirty="0"/>
              <a:t>Option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80" y="2078527"/>
            <a:ext cx="2383277" cy="2156701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Dam A</a:t>
            </a:r>
          </a:p>
          <a:p>
            <a:r>
              <a:rPr lang="en-US" sz="2200" dirty="0"/>
              <a:t>Fill and Diversion Channel N of  Shop Creek </a:t>
            </a:r>
            <a:r>
              <a:rPr lang="en-US" sz="2200" dirty="0" err="1"/>
              <a:t>Trib</a:t>
            </a:r>
            <a:r>
              <a:rPr lang="en-US" sz="2200" dirty="0"/>
              <a:t> </a:t>
            </a:r>
          </a:p>
          <a:p>
            <a:r>
              <a:rPr lang="en-US" sz="2200" dirty="0"/>
              <a:t>NE Drainage Channel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674917-EB05-471F-8579-E4187DFD4908}"/>
              </a:ext>
            </a:extLst>
          </p:cNvPr>
          <p:cNvSpPr/>
          <p:nvPr/>
        </p:nvSpPr>
        <p:spPr>
          <a:xfrm>
            <a:off x="190829" y="3574144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A6E736-0D10-48F3-91E8-2FB88DDDD45B}"/>
              </a:ext>
            </a:extLst>
          </p:cNvPr>
          <p:cNvSpPr/>
          <p:nvPr/>
        </p:nvSpPr>
        <p:spPr>
          <a:xfrm>
            <a:off x="190830" y="2692542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DD191C-6A8C-46CB-A6A9-5F28FF3BC7F3}"/>
              </a:ext>
            </a:extLst>
          </p:cNvPr>
          <p:cNvSpPr/>
          <p:nvPr/>
        </p:nvSpPr>
        <p:spPr>
          <a:xfrm>
            <a:off x="190830" y="2244696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765AEE-CB7E-42AA-8A44-707681217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0"/>
          <a:stretch/>
        </p:blipFill>
        <p:spPr>
          <a:xfrm>
            <a:off x="2949933" y="0"/>
            <a:ext cx="5756358" cy="68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26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3"/>
            <a:ext cx="2414954" cy="1714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new Drainage Channel for Shop Creek Overflow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036FE3-9836-4BD4-BC3C-4B031A3EE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106" y="0"/>
            <a:ext cx="4372482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5A4D75-366D-4AA0-8BB6-92A74675DA3A}"/>
              </a:ext>
            </a:extLst>
          </p:cNvPr>
          <p:cNvSpPr/>
          <p:nvPr/>
        </p:nvSpPr>
        <p:spPr>
          <a:xfrm>
            <a:off x="4931923" y="848155"/>
            <a:ext cx="603115" cy="5418306"/>
          </a:xfrm>
          <a:custGeom>
            <a:avLst/>
            <a:gdLst>
              <a:gd name="connsiteX0" fmla="*/ 505839 w 573932"/>
              <a:gd name="connsiteY0" fmla="*/ 0 h 5418306"/>
              <a:gd name="connsiteX1" fmla="*/ 155643 w 573932"/>
              <a:gd name="connsiteY1" fmla="*/ 9728 h 5418306"/>
              <a:gd name="connsiteX2" fmla="*/ 97277 w 573932"/>
              <a:gd name="connsiteY2" fmla="*/ 29183 h 5418306"/>
              <a:gd name="connsiteX3" fmla="*/ 68094 w 573932"/>
              <a:gd name="connsiteY3" fmla="*/ 58366 h 5418306"/>
              <a:gd name="connsiteX4" fmla="*/ 48639 w 573932"/>
              <a:gd name="connsiteY4" fmla="*/ 116732 h 5418306"/>
              <a:gd name="connsiteX5" fmla="*/ 38911 w 573932"/>
              <a:gd name="connsiteY5" fmla="*/ 145915 h 5418306"/>
              <a:gd name="connsiteX6" fmla="*/ 19456 w 573932"/>
              <a:gd name="connsiteY6" fmla="*/ 175098 h 5418306"/>
              <a:gd name="connsiteX7" fmla="*/ 0 w 573932"/>
              <a:gd name="connsiteY7" fmla="*/ 233464 h 5418306"/>
              <a:gd name="connsiteX8" fmla="*/ 9728 w 573932"/>
              <a:gd name="connsiteY8" fmla="*/ 1011677 h 5418306"/>
              <a:gd name="connsiteX9" fmla="*/ 29183 w 573932"/>
              <a:gd name="connsiteY9" fmla="*/ 1147864 h 5418306"/>
              <a:gd name="connsiteX10" fmla="*/ 38911 w 573932"/>
              <a:gd name="connsiteY10" fmla="*/ 1225685 h 5418306"/>
              <a:gd name="connsiteX11" fmla="*/ 48639 w 573932"/>
              <a:gd name="connsiteY11" fmla="*/ 1284051 h 5418306"/>
              <a:gd name="connsiteX12" fmla="*/ 58366 w 573932"/>
              <a:gd name="connsiteY12" fmla="*/ 1867711 h 5418306"/>
              <a:gd name="connsiteX13" fmla="*/ 68094 w 573932"/>
              <a:gd name="connsiteY13" fmla="*/ 1916349 h 5418306"/>
              <a:gd name="connsiteX14" fmla="*/ 77822 w 573932"/>
              <a:gd name="connsiteY14" fmla="*/ 1945532 h 5418306"/>
              <a:gd name="connsiteX15" fmla="*/ 87549 w 573932"/>
              <a:gd name="connsiteY15" fmla="*/ 2013626 h 5418306"/>
              <a:gd name="connsiteX16" fmla="*/ 116732 w 573932"/>
              <a:gd name="connsiteY16" fmla="*/ 2101174 h 5418306"/>
              <a:gd name="connsiteX17" fmla="*/ 145915 w 573932"/>
              <a:gd name="connsiteY17" fmla="*/ 2237362 h 5418306"/>
              <a:gd name="connsiteX18" fmla="*/ 155643 w 573932"/>
              <a:gd name="connsiteY18" fmla="*/ 2315183 h 5418306"/>
              <a:gd name="connsiteX19" fmla="*/ 175098 w 573932"/>
              <a:gd name="connsiteY19" fmla="*/ 2451370 h 5418306"/>
              <a:gd name="connsiteX20" fmla="*/ 194554 w 573932"/>
              <a:gd name="connsiteY20" fmla="*/ 2509736 h 5418306"/>
              <a:gd name="connsiteX21" fmla="*/ 204281 w 573932"/>
              <a:gd name="connsiteY21" fmla="*/ 2538919 h 5418306"/>
              <a:gd name="connsiteX22" fmla="*/ 223737 w 573932"/>
              <a:gd name="connsiteY22" fmla="*/ 2597285 h 5418306"/>
              <a:gd name="connsiteX23" fmla="*/ 233464 w 573932"/>
              <a:gd name="connsiteY23" fmla="*/ 2626468 h 5418306"/>
              <a:gd name="connsiteX24" fmla="*/ 252920 w 573932"/>
              <a:gd name="connsiteY24" fmla="*/ 2645923 h 5418306"/>
              <a:gd name="connsiteX25" fmla="*/ 262647 w 573932"/>
              <a:gd name="connsiteY25" fmla="*/ 2675106 h 5418306"/>
              <a:gd name="connsiteX26" fmla="*/ 301558 w 573932"/>
              <a:gd name="connsiteY26" fmla="*/ 2714017 h 5418306"/>
              <a:gd name="connsiteX27" fmla="*/ 321013 w 573932"/>
              <a:gd name="connsiteY27" fmla="*/ 2772383 h 5418306"/>
              <a:gd name="connsiteX28" fmla="*/ 330741 w 573932"/>
              <a:gd name="connsiteY28" fmla="*/ 2801566 h 5418306"/>
              <a:gd name="connsiteX29" fmla="*/ 369651 w 573932"/>
              <a:gd name="connsiteY29" fmla="*/ 2859932 h 5418306"/>
              <a:gd name="connsiteX30" fmla="*/ 398834 w 573932"/>
              <a:gd name="connsiteY30" fmla="*/ 2918298 h 5418306"/>
              <a:gd name="connsiteX31" fmla="*/ 418290 w 573932"/>
              <a:gd name="connsiteY31" fmla="*/ 2937753 h 5418306"/>
              <a:gd name="connsiteX32" fmla="*/ 457200 w 573932"/>
              <a:gd name="connsiteY32" fmla="*/ 2986392 h 5418306"/>
              <a:gd name="connsiteX33" fmla="*/ 486383 w 573932"/>
              <a:gd name="connsiteY33" fmla="*/ 3035030 h 5418306"/>
              <a:gd name="connsiteX34" fmla="*/ 496111 w 573932"/>
              <a:gd name="connsiteY34" fmla="*/ 3064213 h 5418306"/>
              <a:gd name="connsiteX35" fmla="*/ 505839 w 573932"/>
              <a:gd name="connsiteY35" fmla="*/ 3151762 h 5418306"/>
              <a:gd name="connsiteX36" fmla="*/ 525294 w 573932"/>
              <a:gd name="connsiteY36" fmla="*/ 3210128 h 5418306"/>
              <a:gd name="connsiteX37" fmla="*/ 544749 w 573932"/>
              <a:gd name="connsiteY37" fmla="*/ 4163438 h 5418306"/>
              <a:gd name="connsiteX38" fmla="*/ 554477 w 573932"/>
              <a:gd name="connsiteY38" fmla="*/ 4474723 h 5418306"/>
              <a:gd name="connsiteX39" fmla="*/ 573932 w 573932"/>
              <a:gd name="connsiteY39" fmla="*/ 4630366 h 5418306"/>
              <a:gd name="connsiteX40" fmla="*/ 564205 w 573932"/>
              <a:gd name="connsiteY40" fmla="*/ 4795736 h 5418306"/>
              <a:gd name="connsiteX41" fmla="*/ 554477 w 573932"/>
              <a:gd name="connsiteY41" fmla="*/ 5291847 h 5418306"/>
              <a:gd name="connsiteX42" fmla="*/ 515566 w 573932"/>
              <a:gd name="connsiteY42" fmla="*/ 5330757 h 5418306"/>
              <a:gd name="connsiteX43" fmla="*/ 496111 w 573932"/>
              <a:gd name="connsiteY43" fmla="*/ 5350213 h 5418306"/>
              <a:gd name="connsiteX44" fmla="*/ 466928 w 573932"/>
              <a:gd name="connsiteY44" fmla="*/ 5369668 h 5418306"/>
              <a:gd name="connsiteX45" fmla="*/ 457200 w 573932"/>
              <a:gd name="connsiteY45" fmla="*/ 5398851 h 5418306"/>
              <a:gd name="connsiteX46" fmla="*/ 447473 w 573932"/>
              <a:gd name="connsiteY46" fmla="*/ 5418306 h 54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3932" h="5418306">
                <a:moveTo>
                  <a:pt x="505839" y="0"/>
                </a:moveTo>
                <a:cubicBezTo>
                  <a:pt x="389107" y="3243"/>
                  <a:pt x="272123" y="1408"/>
                  <a:pt x="155643" y="9728"/>
                </a:cubicBezTo>
                <a:cubicBezTo>
                  <a:pt x="135187" y="11189"/>
                  <a:pt x="97277" y="29183"/>
                  <a:pt x="97277" y="29183"/>
                </a:cubicBezTo>
                <a:cubicBezTo>
                  <a:pt x="87549" y="38911"/>
                  <a:pt x="74775" y="46340"/>
                  <a:pt x="68094" y="58366"/>
                </a:cubicBezTo>
                <a:cubicBezTo>
                  <a:pt x="58135" y="76293"/>
                  <a:pt x="55124" y="97277"/>
                  <a:pt x="48639" y="116732"/>
                </a:cubicBezTo>
                <a:cubicBezTo>
                  <a:pt x="45396" y="126460"/>
                  <a:pt x="44599" y="137383"/>
                  <a:pt x="38911" y="145915"/>
                </a:cubicBezTo>
                <a:cubicBezTo>
                  <a:pt x="32426" y="155643"/>
                  <a:pt x="24204" y="164415"/>
                  <a:pt x="19456" y="175098"/>
                </a:cubicBezTo>
                <a:cubicBezTo>
                  <a:pt x="11127" y="193838"/>
                  <a:pt x="0" y="233464"/>
                  <a:pt x="0" y="233464"/>
                </a:cubicBezTo>
                <a:cubicBezTo>
                  <a:pt x="3243" y="492868"/>
                  <a:pt x="4028" y="752315"/>
                  <a:pt x="9728" y="1011677"/>
                </a:cubicBezTo>
                <a:cubicBezTo>
                  <a:pt x="11734" y="1102939"/>
                  <a:pt x="10608" y="1092134"/>
                  <a:pt x="29183" y="1147864"/>
                </a:cubicBezTo>
                <a:cubicBezTo>
                  <a:pt x="32426" y="1173804"/>
                  <a:pt x="35214" y="1199806"/>
                  <a:pt x="38911" y="1225685"/>
                </a:cubicBezTo>
                <a:cubicBezTo>
                  <a:pt x="41700" y="1245210"/>
                  <a:pt x="48042" y="1264336"/>
                  <a:pt x="48639" y="1284051"/>
                </a:cubicBezTo>
                <a:cubicBezTo>
                  <a:pt x="54533" y="1478542"/>
                  <a:pt x="52382" y="1673223"/>
                  <a:pt x="58366" y="1867711"/>
                </a:cubicBezTo>
                <a:cubicBezTo>
                  <a:pt x="58874" y="1884237"/>
                  <a:pt x="64084" y="1900309"/>
                  <a:pt x="68094" y="1916349"/>
                </a:cubicBezTo>
                <a:cubicBezTo>
                  <a:pt x="70581" y="1926297"/>
                  <a:pt x="74579" y="1935804"/>
                  <a:pt x="77822" y="1945532"/>
                </a:cubicBezTo>
                <a:cubicBezTo>
                  <a:pt x="81064" y="1968230"/>
                  <a:pt x="82393" y="1991285"/>
                  <a:pt x="87549" y="2013626"/>
                </a:cubicBezTo>
                <a:cubicBezTo>
                  <a:pt x="116699" y="2139943"/>
                  <a:pt x="97294" y="2023426"/>
                  <a:pt x="116732" y="2101174"/>
                </a:cubicBezTo>
                <a:cubicBezTo>
                  <a:pt x="134592" y="2172613"/>
                  <a:pt x="136498" y="2171443"/>
                  <a:pt x="145915" y="2237362"/>
                </a:cubicBezTo>
                <a:cubicBezTo>
                  <a:pt x="149612" y="2263241"/>
                  <a:pt x="152588" y="2289220"/>
                  <a:pt x="155643" y="2315183"/>
                </a:cubicBezTo>
                <a:cubicBezTo>
                  <a:pt x="160804" y="2359046"/>
                  <a:pt x="163213" y="2407791"/>
                  <a:pt x="175098" y="2451370"/>
                </a:cubicBezTo>
                <a:cubicBezTo>
                  <a:pt x="180494" y="2471155"/>
                  <a:pt x="188069" y="2490281"/>
                  <a:pt x="194554" y="2509736"/>
                </a:cubicBezTo>
                <a:lnTo>
                  <a:pt x="204281" y="2538919"/>
                </a:lnTo>
                <a:lnTo>
                  <a:pt x="223737" y="2597285"/>
                </a:lnTo>
                <a:cubicBezTo>
                  <a:pt x="226979" y="2607013"/>
                  <a:pt x="226213" y="2619218"/>
                  <a:pt x="233464" y="2626468"/>
                </a:cubicBezTo>
                <a:lnTo>
                  <a:pt x="252920" y="2645923"/>
                </a:lnTo>
                <a:cubicBezTo>
                  <a:pt x="256162" y="2655651"/>
                  <a:pt x="256687" y="2666762"/>
                  <a:pt x="262647" y="2675106"/>
                </a:cubicBezTo>
                <a:cubicBezTo>
                  <a:pt x="273308" y="2690032"/>
                  <a:pt x="301558" y="2714017"/>
                  <a:pt x="301558" y="2714017"/>
                </a:cubicBezTo>
                <a:lnTo>
                  <a:pt x="321013" y="2772383"/>
                </a:lnTo>
                <a:cubicBezTo>
                  <a:pt x="324256" y="2782111"/>
                  <a:pt x="325053" y="2793034"/>
                  <a:pt x="330741" y="2801566"/>
                </a:cubicBezTo>
                <a:cubicBezTo>
                  <a:pt x="343711" y="2821021"/>
                  <a:pt x="362257" y="2837750"/>
                  <a:pt x="369651" y="2859932"/>
                </a:cubicBezTo>
                <a:cubicBezTo>
                  <a:pt x="379925" y="2890754"/>
                  <a:pt x="377284" y="2891361"/>
                  <a:pt x="398834" y="2918298"/>
                </a:cubicBezTo>
                <a:cubicBezTo>
                  <a:pt x="404563" y="2925460"/>
                  <a:pt x="412561" y="2930591"/>
                  <a:pt x="418290" y="2937753"/>
                </a:cubicBezTo>
                <a:cubicBezTo>
                  <a:pt x="467386" y="2999122"/>
                  <a:pt x="410217" y="2939406"/>
                  <a:pt x="457200" y="2986392"/>
                </a:cubicBezTo>
                <a:cubicBezTo>
                  <a:pt x="484758" y="3069062"/>
                  <a:pt x="446323" y="2968263"/>
                  <a:pt x="486383" y="3035030"/>
                </a:cubicBezTo>
                <a:cubicBezTo>
                  <a:pt x="491659" y="3043823"/>
                  <a:pt x="492868" y="3054485"/>
                  <a:pt x="496111" y="3064213"/>
                </a:cubicBezTo>
                <a:cubicBezTo>
                  <a:pt x="499354" y="3093396"/>
                  <a:pt x="500081" y="3122970"/>
                  <a:pt x="505839" y="3151762"/>
                </a:cubicBezTo>
                <a:cubicBezTo>
                  <a:pt x="509861" y="3171871"/>
                  <a:pt x="525294" y="3210128"/>
                  <a:pt x="525294" y="3210128"/>
                </a:cubicBezTo>
                <a:cubicBezTo>
                  <a:pt x="531779" y="3527898"/>
                  <a:pt x="534821" y="3845757"/>
                  <a:pt x="544749" y="4163438"/>
                </a:cubicBezTo>
                <a:cubicBezTo>
                  <a:pt x="547992" y="4267200"/>
                  <a:pt x="549763" y="4371018"/>
                  <a:pt x="554477" y="4474723"/>
                </a:cubicBezTo>
                <a:cubicBezTo>
                  <a:pt x="559294" y="4580691"/>
                  <a:pt x="556798" y="4561823"/>
                  <a:pt x="573932" y="4630366"/>
                </a:cubicBezTo>
                <a:cubicBezTo>
                  <a:pt x="570690" y="4685489"/>
                  <a:pt x="565828" y="4740541"/>
                  <a:pt x="564205" y="4795736"/>
                </a:cubicBezTo>
                <a:cubicBezTo>
                  <a:pt x="559342" y="4961067"/>
                  <a:pt x="560599" y="5126558"/>
                  <a:pt x="554477" y="5291847"/>
                </a:cubicBezTo>
                <a:cubicBezTo>
                  <a:pt x="553180" y="5326867"/>
                  <a:pt x="542803" y="5321679"/>
                  <a:pt x="515566" y="5330757"/>
                </a:cubicBezTo>
                <a:cubicBezTo>
                  <a:pt x="509081" y="5337242"/>
                  <a:pt x="503273" y="5344484"/>
                  <a:pt x="496111" y="5350213"/>
                </a:cubicBezTo>
                <a:cubicBezTo>
                  <a:pt x="486982" y="5357516"/>
                  <a:pt x="474231" y="5360539"/>
                  <a:pt x="466928" y="5369668"/>
                </a:cubicBezTo>
                <a:cubicBezTo>
                  <a:pt x="460522" y="5377675"/>
                  <a:pt x="461008" y="5389330"/>
                  <a:pt x="457200" y="5398851"/>
                </a:cubicBezTo>
                <a:cubicBezTo>
                  <a:pt x="454507" y="5405583"/>
                  <a:pt x="450715" y="5411821"/>
                  <a:pt x="447473" y="5418306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58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B6D015-48B0-4293-9DCC-90FFEFA53B0D}"/>
              </a:ext>
            </a:extLst>
          </p:cNvPr>
          <p:cNvSpPr/>
          <p:nvPr/>
        </p:nvSpPr>
        <p:spPr>
          <a:xfrm>
            <a:off x="0" y="731521"/>
            <a:ext cx="4075901" cy="53651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C2803-0AE0-4743-BF68-E8EF7836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60" y="2027587"/>
            <a:ext cx="3520316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100yr Floodplain with Updated Modeling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7CDD-4B91-4515-9704-87B86C29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72" y="0"/>
            <a:ext cx="3751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90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3"/>
            <a:ext cx="2414954" cy="1714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new Drainage Channel for Shop Creek Overflow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862D7-E04D-44E9-897E-F6C7808C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12" y="309562"/>
            <a:ext cx="580072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26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641573"/>
            <a:ext cx="5994107" cy="1981200"/>
          </a:xfrm>
        </p:spPr>
        <p:txBody>
          <a:bodyPr/>
          <a:lstStyle/>
          <a:p>
            <a:r>
              <a:rPr lang="en-US" dirty="0"/>
              <a:t>Option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80" y="2078527"/>
            <a:ext cx="2383277" cy="3077133"/>
          </a:xfrm>
        </p:spPr>
        <p:txBody>
          <a:bodyPr>
            <a:normAutofit/>
          </a:bodyPr>
          <a:lstStyle/>
          <a:p>
            <a:r>
              <a:rPr lang="en-US" sz="2200" dirty="0"/>
              <a:t>Channel Improvements to Shop Creek</a:t>
            </a:r>
          </a:p>
          <a:p>
            <a:r>
              <a:rPr lang="en-US" sz="2200" dirty="0"/>
              <a:t>Fill and Diversion Channel N of  Shop Creek </a:t>
            </a:r>
            <a:r>
              <a:rPr lang="en-US" sz="2200" dirty="0" err="1"/>
              <a:t>Trib</a:t>
            </a:r>
            <a:r>
              <a:rPr lang="en-US" sz="2200" dirty="0"/>
              <a:t> </a:t>
            </a:r>
          </a:p>
          <a:p>
            <a:r>
              <a:rPr lang="en-US" sz="2200" dirty="0"/>
              <a:t>NE Drainage Channel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674917-EB05-471F-8579-E4187DFD4908}"/>
              </a:ext>
            </a:extLst>
          </p:cNvPr>
          <p:cNvSpPr/>
          <p:nvPr/>
        </p:nvSpPr>
        <p:spPr>
          <a:xfrm>
            <a:off x="190829" y="4469089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A6E736-0D10-48F3-91E8-2FB88DDDD45B}"/>
              </a:ext>
            </a:extLst>
          </p:cNvPr>
          <p:cNvSpPr/>
          <p:nvPr/>
        </p:nvSpPr>
        <p:spPr>
          <a:xfrm>
            <a:off x="204280" y="3403041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DD191C-6A8C-46CB-A6A9-5F28FF3BC7F3}"/>
              </a:ext>
            </a:extLst>
          </p:cNvPr>
          <p:cNvSpPr/>
          <p:nvPr/>
        </p:nvSpPr>
        <p:spPr>
          <a:xfrm>
            <a:off x="190829" y="2336993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1A237-D429-46D4-842F-15BB5EC0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239" y="0"/>
            <a:ext cx="3838142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3229DC-921E-4C45-B56C-05D172070719}"/>
              </a:ext>
            </a:extLst>
          </p:cNvPr>
          <p:cNvSpPr/>
          <p:nvPr/>
        </p:nvSpPr>
        <p:spPr>
          <a:xfrm>
            <a:off x="4353127" y="321013"/>
            <a:ext cx="437745" cy="5564222"/>
          </a:xfrm>
          <a:custGeom>
            <a:avLst/>
            <a:gdLst>
              <a:gd name="connsiteX0" fmla="*/ 437745 w 437745"/>
              <a:gd name="connsiteY0" fmla="*/ 0 h 5564222"/>
              <a:gd name="connsiteX1" fmla="*/ 428017 w 437745"/>
              <a:gd name="connsiteY1" fmla="*/ 58366 h 5564222"/>
              <a:gd name="connsiteX2" fmla="*/ 398834 w 437745"/>
              <a:gd name="connsiteY2" fmla="*/ 68094 h 5564222"/>
              <a:gd name="connsiteX3" fmla="*/ 350196 w 437745"/>
              <a:gd name="connsiteY3" fmla="*/ 107005 h 5564222"/>
              <a:gd name="connsiteX4" fmla="*/ 321013 w 437745"/>
              <a:gd name="connsiteY4" fmla="*/ 155643 h 5564222"/>
              <a:gd name="connsiteX5" fmla="*/ 311285 w 437745"/>
              <a:gd name="connsiteY5" fmla="*/ 184826 h 5564222"/>
              <a:gd name="connsiteX6" fmla="*/ 272374 w 437745"/>
              <a:gd name="connsiteY6" fmla="*/ 233464 h 5564222"/>
              <a:gd name="connsiteX7" fmla="*/ 252919 w 437745"/>
              <a:gd name="connsiteY7" fmla="*/ 291830 h 5564222"/>
              <a:gd name="connsiteX8" fmla="*/ 243191 w 437745"/>
              <a:gd name="connsiteY8" fmla="*/ 554477 h 5564222"/>
              <a:gd name="connsiteX9" fmla="*/ 233464 w 437745"/>
              <a:gd name="connsiteY9" fmla="*/ 583660 h 5564222"/>
              <a:gd name="connsiteX10" fmla="*/ 214008 w 437745"/>
              <a:gd name="connsiteY10" fmla="*/ 612843 h 5564222"/>
              <a:gd name="connsiteX11" fmla="*/ 204281 w 437745"/>
              <a:gd name="connsiteY11" fmla="*/ 758758 h 5564222"/>
              <a:gd name="connsiteX12" fmla="*/ 204281 w 437745"/>
              <a:gd name="connsiteY12" fmla="*/ 1429966 h 5564222"/>
              <a:gd name="connsiteX13" fmla="*/ 194553 w 437745"/>
              <a:gd name="connsiteY13" fmla="*/ 1643975 h 5564222"/>
              <a:gd name="connsiteX14" fmla="*/ 175098 w 437745"/>
              <a:gd name="connsiteY14" fmla="*/ 1673158 h 5564222"/>
              <a:gd name="connsiteX15" fmla="*/ 165370 w 437745"/>
              <a:gd name="connsiteY15" fmla="*/ 1702341 h 5564222"/>
              <a:gd name="connsiteX16" fmla="*/ 126459 w 437745"/>
              <a:gd name="connsiteY16" fmla="*/ 1750979 h 5564222"/>
              <a:gd name="connsiteX17" fmla="*/ 97276 w 437745"/>
              <a:gd name="connsiteY17" fmla="*/ 1935805 h 5564222"/>
              <a:gd name="connsiteX18" fmla="*/ 77821 w 437745"/>
              <a:gd name="connsiteY18" fmla="*/ 1964987 h 5564222"/>
              <a:gd name="connsiteX19" fmla="*/ 77821 w 437745"/>
              <a:gd name="connsiteY19" fmla="*/ 2256817 h 5564222"/>
              <a:gd name="connsiteX20" fmla="*/ 97276 w 437745"/>
              <a:gd name="connsiteY20" fmla="*/ 2315183 h 5564222"/>
              <a:gd name="connsiteX21" fmla="*/ 116732 w 437745"/>
              <a:gd name="connsiteY21" fmla="*/ 2344366 h 5564222"/>
              <a:gd name="connsiteX22" fmla="*/ 126459 w 437745"/>
              <a:gd name="connsiteY22" fmla="*/ 2558375 h 5564222"/>
              <a:gd name="connsiteX23" fmla="*/ 145915 w 437745"/>
              <a:gd name="connsiteY23" fmla="*/ 2616741 h 5564222"/>
              <a:gd name="connsiteX24" fmla="*/ 155642 w 437745"/>
              <a:gd name="connsiteY24" fmla="*/ 2645924 h 5564222"/>
              <a:gd name="connsiteX25" fmla="*/ 165370 w 437745"/>
              <a:gd name="connsiteY25" fmla="*/ 2675107 h 5564222"/>
              <a:gd name="connsiteX26" fmla="*/ 175098 w 437745"/>
              <a:gd name="connsiteY26" fmla="*/ 2733473 h 5564222"/>
              <a:gd name="connsiteX27" fmla="*/ 184825 w 437745"/>
              <a:gd name="connsiteY27" fmla="*/ 2801566 h 5564222"/>
              <a:gd name="connsiteX28" fmla="*/ 194553 w 437745"/>
              <a:gd name="connsiteY28" fmla="*/ 2830749 h 5564222"/>
              <a:gd name="connsiteX29" fmla="*/ 184825 w 437745"/>
              <a:gd name="connsiteY29" fmla="*/ 3015575 h 5564222"/>
              <a:gd name="connsiteX30" fmla="*/ 155642 w 437745"/>
              <a:gd name="connsiteY30" fmla="*/ 3142034 h 5564222"/>
              <a:gd name="connsiteX31" fmla="*/ 136187 w 437745"/>
              <a:gd name="connsiteY31" fmla="*/ 3161490 h 5564222"/>
              <a:gd name="connsiteX32" fmla="*/ 107004 w 437745"/>
              <a:gd name="connsiteY32" fmla="*/ 3258766 h 5564222"/>
              <a:gd name="connsiteX33" fmla="*/ 97276 w 437745"/>
              <a:gd name="connsiteY33" fmla="*/ 3287949 h 5564222"/>
              <a:gd name="connsiteX34" fmla="*/ 87549 w 437745"/>
              <a:gd name="connsiteY34" fmla="*/ 3346315 h 5564222"/>
              <a:gd name="connsiteX35" fmla="*/ 68094 w 437745"/>
              <a:gd name="connsiteY35" fmla="*/ 3414409 h 5564222"/>
              <a:gd name="connsiteX36" fmla="*/ 48638 w 437745"/>
              <a:gd name="connsiteY36" fmla="*/ 3715966 h 5564222"/>
              <a:gd name="connsiteX37" fmla="*/ 29183 w 437745"/>
              <a:gd name="connsiteY37" fmla="*/ 3774332 h 5564222"/>
              <a:gd name="connsiteX38" fmla="*/ 19455 w 437745"/>
              <a:gd name="connsiteY38" fmla="*/ 3813243 h 5564222"/>
              <a:gd name="connsiteX39" fmla="*/ 0 w 437745"/>
              <a:gd name="connsiteY39" fmla="*/ 3871609 h 5564222"/>
              <a:gd name="connsiteX40" fmla="*/ 9728 w 437745"/>
              <a:gd name="connsiteY40" fmla="*/ 4912468 h 5564222"/>
              <a:gd name="connsiteX41" fmla="*/ 19455 w 437745"/>
              <a:gd name="connsiteY41" fmla="*/ 5340485 h 5564222"/>
              <a:gd name="connsiteX42" fmla="*/ 38911 w 437745"/>
              <a:gd name="connsiteY42" fmla="*/ 5447490 h 5564222"/>
              <a:gd name="connsiteX43" fmla="*/ 68094 w 437745"/>
              <a:gd name="connsiteY43" fmla="*/ 5476673 h 5564222"/>
              <a:gd name="connsiteX44" fmla="*/ 107004 w 437745"/>
              <a:gd name="connsiteY44" fmla="*/ 5535039 h 5564222"/>
              <a:gd name="connsiteX45" fmla="*/ 116732 w 437745"/>
              <a:gd name="connsiteY45" fmla="*/ 5564222 h 556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37745" h="5564222">
                <a:moveTo>
                  <a:pt x="437745" y="0"/>
                </a:moveTo>
                <a:cubicBezTo>
                  <a:pt x="434502" y="19455"/>
                  <a:pt x="437803" y="41241"/>
                  <a:pt x="428017" y="58366"/>
                </a:cubicBezTo>
                <a:cubicBezTo>
                  <a:pt x="422930" y="67269"/>
                  <a:pt x="408005" y="63508"/>
                  <a:pt x="398834" y="68094"/>
                </a:cubicBezTo>
                <a:cubicBezTo>
                  <a:pt x="374289" y="80366"/>
                  <a:pt x="368293" y="88907"/>
                  <a:pt x="350196" y="107005"/>
                </a:cubicBezTo>
                <a:cubicBezTo>
                  <a:pt x="322638" y="189675"/>
                  <a:pt x="361073" y="88876"/>
                  <a:pt x="321013" y="155643"/>
                </a:cubicBezTo>
                <a:cubicBezTo>
                  <a:pt x="315737" y="164436"/>
                  <a:pt x="315871" y="175655"/>
                  <a:pt x="311285" y="184826"/>
                </a:cubicBezTo>
                <a:cubicBezTo>
                  <a:pt x="299013" y="209371"/>
                  <a:pt x="290472" y="215367"/>
                  <a:pt x="272374" y="233464"/>
                </a:cubicBezTo>
                <a:cubicBezTo>
                  <a:pt x="265889" y="252919"/>
                  <a:pt x="253678" y="271336"/>
                  <a:pt x="252919" y="291830"/>
                </a:cubicBezTo>
                <a:cubicBezTo>
                  <a:pt x="249676" y="379379"/>
                  <a:pt x="249019" y="467062"/>
                  <a:pt x="243191" y="554477"/>
                </a:cubicBezTo>
                <a:cubicBezTo>
                  <a:pt x="242509" y="564708"/>
                  <a:pt x="238050" y="574489"/>
                  <a:pt x="233464" y="583660"/>
                </a:cubicBezTo>
                <a:cubicBezTo>
                  <a:pt x="228235" y="594117"/>
                  <a:pt x="220493" y="603115"/>
                  <a:pt x="214008" y="612843"/>
                </a:cubicBezTo>
                <a:cubicBezTo>
                  <a:pt x="185268" y="699065"/>
                  <a:pt x="192288" y="650827"/>
                  <a:pt x="204281" y="758758"/>
                </a:cubicBezTo>
                <a:cubicBezTo>
                  <a:pt x="182393" y="1262164"/>
                  <a:pt x="204281" y="646811"/>
                  <a:pt x="204281" y="1429966"/>
                </a:cubicBezTo>
                <a:cubicBezTo>
                  <a:pt x="204281" y="1501376"/>
                  <a:pt x="203061" y="1573074"/>
                  <a:pt x="194553" y="1643975"/>
                </a:cubicBezTo>
                <a:cubicBezTo>
                  <a:pt x="193160" y="1655583"/>
                  <a:pt x="180326" y="1662701"/>
                  <a:pt x="175098" y="1673158"/>
                </a:cubicBezTo>
                <a:cubicBezTo>
                  <a:pt x="170512" y="1682329"/>
                  <a:pt x="169956" y="1693170"/>
                  <a:pt x="165370" y="1702341"/>
                </a:cubicBezTo>
                <a:cubicBezTo>
                  <a:pt x="153098" y="1726886"/>
                  <a:pt x="144557" y="1732882"/>
                  <a:pt x="126459" y="1750979"/>
                </a:cubicBezTo>
                <a:cubicBezTo>
                  <a:pt x="123985" y="1783145"/>
                  <a:pt x="125821" y="1892989"/>
                  <a:pt x="97276" y="1935805"/>
                </a:cubicBezTo>
                <a:lnTo>
                  <a:pt x="77821" y="1964987"/>
                </a:lnTo>
                <a:cubicBezTo>
                  <a:pt x="49330" y="2078961"/>
                  <a:pt x="56873" y="2033369"/>
                  <a:pt x="77821" y="2256817"/>
                </a:cubicBezTo>
                <a:cubicBezTo>
                  <a:pt x="79735" y="2277235"/>
                  <a:pt x="85900" y="2298120"/>
                  <a:pt x="97276" y="2315183"/>
                </a:cubicBezTo>
                <a:lnTo>
                  <a:pt x="116732" y="2344366"/>
                </a:lnTo>
                <a:cubicBezTo>
                  <a:pt x="119974" y="2415702"/>
                  <a:pt x="118851" y="2487371"/>
                  <a:pt x="126459" y="2558375"/>
                </a:cubicBezTo>
                <a:cubicBezTo>
                  <a:pt x="128644" y="2578766"/>
                  <a:pt x="139430" y="2597286"/>
                  <a:pt x="145915" y="2616741"/>
                </a:cubicBezTo>
                <a:lnTo>
                  <a:pt x="155642" y="2645924"/>
                </a:lnTo>
                <a:cubicBezTo>
                  <a:pt x="158885" y="2655652"/>
                  <a:pt x="163684" y="2664993"/>
                  <a:pt x="165370" y="2675107"/>
                </a:cubicBezTo>
                <a:cubicBezTo>
                  <a:pt x="168613" y="2694562"/>
                  <a:pt x="172099" y="2713979"/>
                  <a:pt x="175098" y="2733473"/>
                </a:cubicBezTo>
                <a:cubicBezTo>
                  <a:pt x="178584" y="2756134"/>
                  <a:pt x="180328" y="2779083"/>
                  <a:pt x="184825" y="2801566"/>
                </a:cubicBezTo>
                <a:cubicBezTo>
                  <a:pt x="186836" y="2811621"/>
                  <a:pt x="191310" y="2821021"/>
                  <a:pt x="194553" y="2830749"/>
                </a:cubicBezTo>
                <a:cubicBezTo>
                  <a:pt x="191310" y="2892358"/>
                  <a:pt x="189557" y="2954063"/>
                  <a:pt x="184825" y="3015575"/>
                </a:cubicBezTo>
                <a:cubicBezTo>
                  <a:pt x="183487" y="3032967"/>
                  <a:pt x="172251" y="3125424"/>
                  <a:pt x="155642" y="3142034"/>
                </a:cubicBezTo>
                <a:lnTo>
                  <a:pt x="136187" y="3161490"/>
                </a:lnTo>
                <a:cubicBezTo>
                  <a:pt x="121486" y="3220292"/>
                  <a:pt x="130685" y="3187722"/>
                  <a:pt x="107004" y="3258766"/>
                </a:cubicBezTo>
                <a:lnTo>
                  <a:pt x="97276" y="3287949"/>
                </a:lnTo>
                <a:cubicBezTo>
                  <a:pt x="94034" y="3307404"/>
                  <a:pt x="91417" y="3326974"/>
                  <a:pt x="87549" y="3346315"/>
                </a:cubicBezTo>
                <a:cubicBezTo>
                  <a:pt x="81443" y="3376845"/>
                  <a:pt x="77363" y="3386599"/>
                  <a:pt x="68094" y="3414409"/>
                </a:cubicBezTo>
                <a:cubicBezTo>
                  <a:pt x="66966" y="3441485"/>
                  <a:pt x="66569" y="3638265"/>
                  <a:pt x="48638" y="3715966"/>
                </a:cubicBezTo>
                <a:cubicBezTo>
                  <a:pt x="44027" y="3735949"/>
                  <a:pt x="34157" y="3754437"/>
                  <a:pt x="29183" y="3774332"/>
                </a:cubicBezTo>
                <a:cubicBezTo>
                  <a:pt x="25940" y="3787302"/>
                  <a:pt x="23297" y="3800437"/>
                  <a:pt x="19455" y="3813243"/>
                </a:cubicBezTo>
                <a:cubicBezTo>
                  <a:pt x="13562" y="3832886"/>
                  <a:pt x="0" y="3871609"/>
                  <a:pt x="0" y="3871609"/>
                </a:cubicBezTo>
                <a:cubicBezTo>
                  <a:pt x="3243" y="4218562"/>
                  <a:pt x="5133" y="4565530"/>
                  <a:pt x="9728" y="4912468"/>
                </a:cubicBezTo>
                <a:cubicBezTo>
                  <a:pt x="11618" y="5055165"/>
                  <a:pt x="13970" y="5197881"/>
                  <a:pt x="19455" y="5340485"/>
                </a:cubicBezTo>
                <a:cubicBezTo>
                  <a:pt x="19564" y="5343331"/>
                  <a:pt x="25187" y="5426905"/>
                  <a:pt x="38911" y="5447490"/>
                </a:cubicBezTo>
                <a:cubicBezTo>
                  <a:pt x="46542" y="5458936"/>
                  <a:pt x="59648" y="5465814"/>
                  <a:pt x="68094" y="5476673"/>
                </a:cubicBezTo>
                <a:cubicBezTo>
                  <a:pt x="82449" y="5495130"/>
                  <a:pt x="99610" y="5512857"/>
                  <a:pt x="107004" y="5535039"/>
                </a:cubicBezTo>
                <a:lnTo>
                  <a:pt x="116732" y="5564222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/>
                </a:solidFill>
              </a:ln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8FA089-0065-455F-AD63-F00D83AE129E}"/>
              </a:ext>
            </a:extLst>
          </p:cNvPr>
          <p:cNvSpPr/>
          <p:nvPr/>
        </p:nvSpPr>
        <p:spPr>
          <a:xfrm>
            <a:off x="5301574" y="1673156"/>
            <a:ext cx="1828800" cy="497009"/>
          </a:xfrm>
          <a:custGeom>
            <a:avLst/>
            <a:gdLst>
              <a:gd name="connsiteX0" fmla="*/ 2879387 w 2879387"/>
              <a:gd name="connsiteY0" fmla="*/ 846307 h 846307"/>
              <a:gd name="connsiteX1" fmla="*/ 0 w 2879387"/>
              <a:gd name="connsiteY1" fmla="*/ 807396 h 846307"/>
              <a:gd name="connsiteX2" fmla="*/ 19455 w 2879387"/>
              <a:gd name="connsiteY2" fmla="*/ 0 h 846307"/>
              <a:gd name="connsiteX3" fmla="*/ 1702340 w 2879387"/>
              <a:gd name="connsiteY3" fmla="*/ 9728 h 846307"/>
              <a:gd name="connsiteX4" fmla="*/ 2859932 w 2879387"/>
              <a:gd name="connsiteY4" fmla="*/ 515566 h 846307"/>
              <a:gd name="connsiteX5" fmla="*/ 2879387 w 2879387"/>
              <a:gd name="connsiteY5" fmla="*/ 846307 h 84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387" h="846307">
                <a:moveTo>
                  <a:pt x="2879387" y="846307"/>
                </a:moveTo>
                <a:lnTo>
                  <a:pt x="0" y="807396"/>
                </a:lnTo>
                <a:lnTo>
                  <a:pt x="19455" y="0"/>
                </a:lnTo>
                <a:lnTo>
                  <a:pt x="1702340" y="9728"/>
                </a:lnTo>
                <a:lnTo>
                  <a:pt x="2859932" y="515566"/>
                </a:lnTo>
                <a:lnTo>
                  <a:pt x="2879387" y="84630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E0D96-818B-4ABD-B093-78D117A0DDF1}"/>
              </a:ext>
            </a:extLst>
          </p:cNvPr>
          <p:cNvSpPr txBox="1"/>
          <p:nvPr/>
        </p:nvSpPr>
        <p:spPr>
          <a:xfrm>
            <a:off x="5428680" y="1736994"/>
            <a:ext cx="16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 of Fill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44C7244-2AE3-4266-9B9A-CB203FF62974}"/>
              </a:ext>
            </a:extLst>
          </p:cNvPr>
          <p:cNvSpPr/>
          <p:nvPr/>
        </p:nvSpPr>
        <p:spPr>
          <a:xfrm>
            <a:off x="5885234" y="2189602"/>
            <a:ext cx="680936" cy="497009"/>
          </a:xfrm>
          <a:custGeom>
            <a:avLst/>
            <a:gdLst>
              <a:gd name="connsiteX0" fmla="*/ 0 w 1155783"/>
              <a:gd name="connsiteY0" fmla="*/ 739302 h 739302"/>
              <a:gd name="connsiteX1" fmla="*/ 389106 w 1155783"/>
              <a:gd name="connsiteY1" fmla="*/ 729575 h 739302"/>
              <a:gd name="connsiteX2" fmla="*/ 447472 w 1155783"/>
              <a:gd name="connsiteY2" fmla="*/ 719847 h 739302"/>
              <a:gd name="connsiteX3" fmla="*/ 437744 w 1155783"/>
              <a:gd name="connsiteY3" fmla="*/ 272375 h 739302"/>
              <a:gd name="connsiteX4" fmla="*/ 447472 w 1155783"/>
              <a:gd name="connsiteY4" fmla="*/ 145915 h 739302"/>
              <a:gd name="connsiteX5" fmla="*/ 466927 w 1155783"/>
              <a:gd name="connsiteY5" fmla="*/ 116732 h 739302"/>
              <a:gd name="connsiteX6" fmla="*/ 476655 w 1155783"/>
              <a:gd name="connsiteY6" fmla="*/ 87549 h 739302"/>
              <a:gd name="connsiteX7" fmla="*/ 515566 w 1155783"/>
              <a:gd name="connsiteY7" fmla="*/ 38911 h 739302"/>
              <a:gd name="connsiteX8" fmla="*/ 642025 w 1155783"/>
              <a:gd name="connsiteY8" fmla="*/ 9728 h 739302"/>
              <a:gd name="connsiteX9" fmla="*/ 836579 w 1155783"/>
              <a:gd name="connsiteY9" fmla="*/ 0 h 739302"/>
              <a:gd name="connsiteX10" fmla="*/ 1089498 w 1155783"/>
              <a:gd name="connsiteY10" fmla="*/ 9728 h 739302"/>
              <a:gd name="connsiteX11" fmla="*/ 1128408 w 1155783"/>
              <a:gd name="connsiteY11" fmla="*/ 19456 h 73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783" h="739302">
                <a:moveTo>
                  <a:pt x="0" y="739302"/>
                </a:moveTo>
                <a:lnTo>
                  <a:pt x="389106" y="729575"/>
                </a:lnTo>
                <a:cubicBezTo>
                  <a:pt x="408811" y="728718"/>
                  <a:pt x="445386" y="739460"/>
                  <a:pt x="447472" y="719847"/>
                </a:cubicBezTo>
                <a:cubicBezTo>
                  <a:pt x="463254" y="571492"/>
                  <a:pt x="440987" y="421532"/>
                  <a:pt x="437744" y="272375"/>
                </a:cubicBezTo>
                <a:cubicBezTo>
                  <a:pt x="440987" y="230222"/>
                  <a:pt x="439681" y="187469"/>
                  <a:pt x="447472" y="145915"/>
                </a:cubicBezTo>
                <a:cubicBezTo>
                  <a:pt x="449627" y="134424"/>
                  <a:pt x="461699" y="127189"/>
                  <a:pt x="466927" y="116732"/>
                </a:cubicBezTo>
                <a:cubicBezTo>
                  <a:pt x="471513" y="107561"/>
                  <a:pt x="472069" y="96720"/>
                  <a:pt x="476655" y="87549"/>
                </a:cubicBezTo>
                <a:cubicBezTo>
                  <a:pt x="481238" y="78383"/>
                  <a:pt x="503500" y="44944"/>
                  <a:pt x="515566" y="38911"/>
                </a:cubicBezTo>
                <a:cubicBezTo>
                  <a:pt x="551564" y="20912"/>
                  <a:pt x="602957" y="12622"/>
                  <a:pt x="642025" y="9728"/>
                </a:cubicBezTo>
                <a:cubicBezTo>
                  <a:pt x="706780" y="4931"/>
                  <a:pt x="771728" y="3243"/>
                  <a:pt x="836579" y="0"/>
                </a:cubicBezTo>
                <a:cubicBezTo>
                  <a:pt x="920885" y="3243"/>
                  <a:pt x="1005329" y="3923"/>
                  <a:pt x="1089498" y="9728"/>
                </a:cubicBezTo>
                <a:cubicBezTo>
                  <a:pt x="1245416" y="20481"/>
                  <a:pt x="1069325" y="19456"/>
                  <a:pt x="1128408" y="19456"/>
                </a:cubicBez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6C2DADD-6CAC-4B39-BF89-F9A172C4BCD2}"/>
              </a:ext>
            </a:extLst>
          </p:cNvPr>
          <p:cNvSpPr/>
          <p:nvPr/>
        </p:nvSpPr>
        <p:spPr>
          <a:xfrm rot="197076">
            <a:off x="5219644" y="1591951"/>
            <a:ext cx="561523" cy="45719"/>
          </a:xfrm>
          <a:custGeom>
            <a:avLst/>
            <a:gdLst>
              <a:gd name="connsiteX0" fmla="*/ 963038 w 963038"/>
              <a:gd name="connsiteY0" fmla="*/ 0 h 9727"/>
              <a:gd name="connsiteX1" fmla="*/ 0 w 963038"/>
              <a:gd name="connsiteY1" fmla="*/ 9727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3038" h="9727">
                <a:moveTo>
                  <a:pt x="963038" y="0"/>
                </a:moveTo>
                <a:lnTo>
                  <a:pt x="0" y="9727"/>
                </a:lnTo>
              </a:path>
            </a:pathLst>
          </a:cu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63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4" y="641573"/>
            <a:ext cx="5994107" cy="1981200"/>
          </a:xfrm>
        </p:spPr>
        <p:txBody>
          <a:bodyPr/>
          <a:lstStyle/>
          <a:p>
            <a:r>
              <a:rPr lang="en-US" dirty="0"/>
              <a:t>Option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280" y="2078527"/>
            <a:ext cx="2383277" cy="3077133"/>
          </a:xfrm>
        </p:spPr>
        <p:txBody>
          <a:bodyPr>
            <a:normAutofit/>
          </a:bodyPr>
          <a:lstStyle/>
          <a:p>
            <a:r>
              <a:rPr lang="en-US" sz="2200" dirty="0"/>
              <a:t>Channel Improvements to Shop Creek</a:t>
            </a:r>
          </a:p>
          <a:p>
            <a:r>
              <a:rPr lang="en-US" sz="2200" dirty="0"/>
              <a:t>Fill and Diversion Channel N of  Shop Creek </a:t>
            </a:r>
            <a:r>
              <a:rPr lang="en-US" sz="2200" dirty="0" err="1"/>
              <a:t>Trib</a:t>
            </a:r>
            <a:r>
              <a:rPr lang="en-US" sz="2200" dirty="0"/>
              <a:t> </a:t>
            </a:r>
          </a:p>
          <a:p>
            <a:r>
              <a:rPr lang="en-US" sz="2200" dirty="0"/>
              <a:t>NE Drainage Channel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674917-EB05-471F-8579-E4187DFD4908}"/>
              </a:ext>
            </a:extLst>
          </p:cNvPr>
          <p:cNvSpPr/>
          <p:nvPr/>
        </p:nvSpPr>
        <p:spPr>
          <a:xfrm>
            <a:off x="190829" y="4469089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A6E736-0D10-48F3-91E8-2FB88DDDD45B}"/>
              </a:ext>
            </a:extLst>
          </p:cNvPr>
          <p:cNvSpPr/>
          <p:nvPr/>
        </p:nvSpPr>
        <p:spPr>
          <a:xfrm>
            <a:off x="204280" y="3403041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DD191C-6A8C-46CB-A6A9-5F28FF3BC7F3}"/>
              </a:ext>
            </a:extLst>
          </p:cNvPr>
          <p:cNvSpPr/>
          <p:nvPr/>
        </p:nvSpPr>
        <p:spPr>
          <a:xfrm>
            <a:off x="190829" y="2336993"/>
            <a:ext cx="127221" cy="119269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99D6C-3E90-4630-96C4-04B970F8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007" y="0"/>
            <a:ext cx="5437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05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641573"/>
            <a:ext cx="6040999" cy="1981200"/>
          </a:xfrm>
        </p:spPr>
        <p:txBody>
          <a:bodyPr/>
          <a:lstStyle/>
          <a:p>
            <a:r>
              <a:rPr lang="en-US" dirty="0"/>
              <a:t>Option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62" y="1913873"/>
            <a:ext cx="2414954" cy="1714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With new Drainage Channel for Shop Creek Overflow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862D7-E04D-44E9-897E-F6C7808C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12" y="309562"/>
            <a:ext cx="580072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93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3459-CC94-40D1-B895-6BCD641C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8BE93-0D52-426B-A21A-264CEB67E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951" y="864108"/>
            <a:ext cx="6052360" cy="5120640"/>
          </a:xfrm>
        </p:spPr>
        <p:txBody>
          <a:bodyPr>
            <a:normAutofit/>
          </a:bodyPr>
          <a:lstStyle/>
          <a:p>
            <a:r>
              <a:rPr lang="en-US" sz="2300" dirty="0"/>
              <a:t>Get Community Buy-In</a:t>
            </a:r>
          </a:p>
          <a:p>
            <a:r>
              <a:rPr lang="en-US" sz="2300" dirty="0"/>
              <a:t>Evaluate Additional Options Discussed Today</a:t>
            </a:r>
          </a:p>
          <a:p>
            <a:r>
              <a:rPr lang="en-US" sz="2300" dirty="0"/>
              <a:t>Create Concept Descriptions</a:t>
            </a:r>
          </a:p>
          <a:p>
            <a:r>
              <a:rPr lang="en-US" sz="2300" dirty="0"/>
              <a:t>Create Project Cost Estimates</a:t>
            </a:r>
          </a:p>
          <a:p>
            <a:r>
              <a:rPr lang="en-US" sz="2300" dirty="0"/>
              <a:t>Report and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615132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E515-D1B1-46FC-82B6-6361F547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147C-31BE-4DF2-8C1C-CCB842A1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029" y="864108"/>
            <a:ext cx="5739319" cy="512064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Joe File			Maria Neeland</a:t>
            </a:r>
          </a:p>
          <a:p>
            <a:pPr marL="0" indent="0">
              <a:buNone/>
            </a:pPr>
            <a:r>
              <a:rPr lang="en-US" sz="1700" dirty="0"/>
              <a:t>Wood E&amp;IS		Wood E&amp;IS</a:t>
            </a:r>
          </a:p>
          <a:p>
            <a:pPr marL="0" indent="0">
              <a:buNone/>
            </a:pPr>
            <a:r>
              <a:rPr lang="en-US" sz="1700" dirty="0"/>
              <a:t>joe.file@woodplc.com	maria.neeland@woodplc.com</a:t>
            </a:r>
          </a:p>
          <a:p>
            <a:pPr marL="0" indent="0">
              <a:buNone/>
            </a:pPr>
            <a:r>
              <a:rPr lang="en-US" sz="1700" dirty="0"/>
              <a:t>785-554-9108		785-410-7499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b="1" dirty="0"/>
              <a:t>Tara Lanzrath		Joanna Rohlf</a:t>
            </a:r>
          </a:p>
          <a:p>
            <a:pPr marL="0" indent="0">
              <a:buNone/>
            </a:pPr>
            <a:r>
              <a:rPr lang="en-US" sz="1700" dirty="0"/>
              <a:t>KDA-DWR		KDA-DWR</a:t>
            </a:r>
          </a:p>
          <a:p>
            <a:pPr marL="0" indent="0">
              <a:buNone/>
            </a:pPr>
            <a:r>
              <a:rPr lang="en-US" sz="1700" dirty="0"/>
              <a:t>tara.lanzrath@ks.gov	joanna.rohlf@ks.gov</a:t>
            </a:r>
          </a:p>
          <a:p>
            <a:pPr marL="0" indent="0">
              <a:buNone/>
            </a:pPr>
            <a:r>
              <a:rPr lang="en-US" sz="1700" dirty="0"/>
              <a:t>785-296-2513		785-296-7769</a:t>
            </a:r>
          </a:p>
        </p:txBody>
      </p:sp>
    </p:spTree>
    <p:extLst>
      <p:ext uri="{BB962C8B-B14F-4D97-AF65-F5344CB8AC3E}">
        <p14:creationId xmlns:p14="http://schemas.microsoft.com/office/powerpoint/2010/main" val="4212259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6FA-24D3-4331-9BB4-4F2186C9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Flooding 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56050-4EE3-4606-8511-B449824D5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01" y="1021404"/>
            <a:ext cx="5360962" cy="5836596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D1DA340-4FD2-4608-A353-D60BF88C2248}"/>
              </a:ext>
            </a:extLst>
          </p:cNvPr>
          <p:cNvSpPr/>
          <p:nvPr/>
        </p:nvSpPr>
        <p:spPr>
          <a:xfrm>
            <a:off x="4824919" y="1021404"/>
            <a:ext cx="301558" cy="992222"/>
          </a:xfrm>
          <a:prstGeom prst="down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50196C-02B8-439F-83D8-3C5623B62250}"/>
              </a:ext>
            </a:extLst>
          </p:cNvPr>
          <p:cNvSpPr/>
          <p:nvPr/>
        </p:nvSpPr>
        <p:spPr>
          <a:xfrm>
            <a:off x="5607996" y="1511175"/>
            <a:ext cx="1264596" cy="12937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BB80D-C56C-4B6A-8199-929563D5A60F}"/>
              </a:ext>
            </a:extLst>
          </p:cNvPr>
          <p:cNvSpPr txBox="1"/>
          <p:nvPr/>
        </p:nvSpPr>
        <p:spPr>
          <a:xfrm>
            <a:off x="5607996" y="1572730"/>
            <a:ext cx="1264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Shop Creek Tributary  Drainage from North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B325F1D-B78E-4239-936C-301B1731266E}"/>
              </a:ext>
            </a:extLst>
          </p:cNvPr>
          <p:cNvSpPr/>
          <p:nvPr/>
        </p:nvSpPr>
        <p:spPr>
          <a:xfrm>
            <a:off x="5930629" y="2804953"/>
            <a:ext cx="301558" cy="992222"/>
          </a:xfrm>
          <a:prstGeom prst="down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C0C32A-C243-4343-993D-B3A0BA69B4E0}"/>
              </a:ext>
            </a:extLst>
          </p:cNvPr>
          <p:cNvSpPr/>
          <p:nvPr/>
        </p:nvSpPr>
        <p:spPr>
          <a:xfrm>
            <a:off x="7636971" y="3090446"/>
            <a:ext cx="1264596" cy="129377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07B764C-823E-4442-B702-BE0B5DF74A49}"/>
              </a:ext>
            </a:extLst>
          </p:cNvPr>
          <p:cNvSpPr/>
          <p:nvPr/>
        </p:nvSpPr>
        <p:spPr>
          <a:xfrm>
            <a:off x="4343400" y="311285"/>
            <a:ext cx="1264596" cy="7984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67DE8-F3B2-4526-B54A-3F49929FBFF6}"/>
              </a:ext>
            </a:extLst>
          </p:cNvPr>
          <p:cNvSpPr txBox="1"/>
          <p:nvPr/>
        </p:nvSpPr>
        <p:spPr>
          <a:xfrm>
            <a:off x="4343400" y="387337"/>
            <a:ext cx="126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Shop Creek Drainage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8D153-8997-4F41-82F9-7429F2F66C5D}"/>
              </a:ext>
            </a:extLst>
          </p:cNvPr>
          <p:cNvSpPr txBox="1"/>
          <p:nvPr/>
        </p:nvSpPr>
        <p:spPr>
          <a:xfrm>
            <a:off x="7636971" y="3137170"/>
            <a:ext cx="1264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Shop Creek Tributary  Drainage from East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01440CBA-6608-4E93-B60E-01031415E923}"/>
              </a:ext>
            </a:extLst>
          </p:cNvPr>
          <p:cNvSpPr/>
          <p:nvPr/>
        </p:nvSpPr>
        <p:spPr>
          <a:xfrm rot="5400000">
            <a:off x="7165646" y="3538165"/>
            <a:ext cx="356535" cy="586115"/>
          </a:xfrm>
          <a:prstGeom prst="downArrow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9" grpId="0"/>
      <p:bldP spid="12" grpId="0" animBg="1"/>
      <p:bldP spid="13" grpId="0" animBg="1"/>
      <p:bldP spid="14" grpId="0" animBg="1"/>
      <p:bldP spid="7" grpId="0"/>
      <p:bldP spid="10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6FA-24D3-4331-9BB4-4F2186C9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Alternatives Modeled per Project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3A2B1-8FC7-4731-8CC8-3FF0F22F1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Shop Creek Detention Dam North of NE 120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  <a:p>
            <a:pPr lvl="1"/>
            <a:r>
              <a:rPr lang="en-US" dirty="0"/>
              <a:t>Positive impact to Shop Creek flooding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Shop Creek and Shop Creek Tributary Sediment Removal</a:t>
            </a:r>
          </a:p>
          <a:p>
            <a:pPr lvl="1"/>
            <a:r>
              <a:rPr lang="en-US" dirty="0"/>
              <a:t>Good Maintenance Item</a:t>
            </a:r>
          </a:p>
          <a:p>
            <a:pPr lvl="1"/>
            <a:r>
              <a:rPr lang="en-US" dirty="0"/>
              <a:t>Minimal impact on 100yr floodplain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Shop Creek Tributary Diversion Channel to Shop Creek</a:t>
            </a:r>
          </a:p>
          <a:p>
            <a:pPr lvl="1"/>
            <a:r>
              <a:rPr lang="en-US" dirty="0"/>
              <a:t>Positive impact when combined with other alternatives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Shop Creek Tributary Detention Dam North of N Center Street</a:t>
            </a:r>
          </a:p>
          <a:p>
            <a:pPr lvl="1"/>
            <a:r>
              <a:rPr lang="en-US" dirty="0"/>
              <a:t>Positive impact to most of Shop Creek Tributary flooding</a:t>
            </a:r>
          </a:p>
          <a:p>
            <a:pPr marL="960120" lvl="1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6FA-24D3-4331-9BB4-4F2186C9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Alternatives Modeled per Project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3A2B1-8FC7-4731-8CC8-3FF0F22F1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/>
              <a:t>Shop Creek Channel Improvements North of K-4 Highway, with enlargement of Road Opening</a:t>
            </a:r>
          </a:p>
          <a:p>
            <a:pPr lvl="1"/>
            <a:r>
              <a:rPr lang="en-US" dirty="0"/>
              <a:t>Positive impact when combined with other alternatives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Shop Creek Tributary Channel Improvements North of K-4 Highway, with enlargement of Road Opening</a:t>
            </a:r>
          </a:p>
          <a:p>
            <a:pPr lvl="1"/>
            <a:r>
              <a:rPr lang="en-US" dirty="0"/>
              <a:t>Positive impact when combined with other alternatives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/>
              <a:t>Shop Creek Channel Improvements between West 2</a:t>
            </a:r>
            <a:r>
              <a:rPr lang="en-US" baseline="30000" dirty="0"/>
              <a:t>nd</a:t>
            </a:r>
            <a:r>
              <a:rPr lang="en-US" dirty="0"/>
              <a:t> Street and K-4 Highway, with enlargement of Road Opening</a:t>
            </a:r>
          </a:p>
          <a:p>
            <a:pPr lvl="1"/>
            <a:r>
              <a:rPr lang="en-US" dirty="0"/>
              <a:t>Positive impact when combined with other alternatives </a:t>
            </a:r>
          </a:p>
        </p:txBody>
      </p:sp>
    </p:spTree>
    <p:extLst>
      <p:ext uri="{BB962C8B-B14F-4D97-AF65-F5344CB8AC3E}">
        <p14:creationId xmlns:p14="http://schemas.microsoft.com/office/powerpoint/2010/main" val="22876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8C6FA-24D3-4331-9BB4-4F2186C9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Alternatives Modeled per Project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3A2B1-8FC7-4731-8CC8-3FF0F22F1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8"/>
            </a:pPr>
            <a:r>
              <a:rPr lang="en-US" dirty="0"/>
              <a:t>Shop Creek Tributary Channel Improvements between West 2</a:t>
            </a:r>
            <a:r>
              <a:rPr lang="en-US" baseline="30000" dirty="0"/>
              <a:t>nd</a:t>
            </a:r>
            <a:r>
              <a:rPr lang="en-US" dirty="0"/>
              <a:t> Street and K-4 Highway, with enlargement of Road Opening</a:t>
            </a:r>
          </a:p>
          <a:p>
            <a:pPr lvl="1"/>
            <a:r>
              <a:rPr lang="en-US" dirty="0"/>
              <a:t>Minimal impact on 100yr floodplain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dirty="0"/>
              <a:t>Shop Creek Detention Dam approximately ½ mile north of K-4 Highway</a:t>
            </a:r>
          </a:p>
          <a:p>
            <a:pPr lvl="1"/>
            <a:r>
              <a:rPr lang="en-US" dirty="0"/>
              <a:t>Positive impact to Shop Creek flooding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dirty="0"/>
              <a:t>Shop Creek Tributary Detention Enlargement and Lift Station</a:t>
            </a:r>
          </a:p>
          <a:p>
            <a:pPr lvl="1"/>
            <a:r>
              <a:rPr lang="en-US" dirty="0"/>
              <a:t>Reasonably sized structure produced minimal impact on 100yr floodplain</a:t>
            </a:r>
          </a:p>
        </p:txBody>
      </p:sp>
    </p:spTree>
    <p:extLst>
      <p:ext uri="{BB962C8B-B14F-4D97-AF65-F5344CB8AC3E}">
        <p14:creationId xmlns:p14="http://schemas.microsoft.com/office/powerpoint/2010/main" val="2704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98EED-0877-4E0D-B85A-63B3C5C7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Alternatives Modeled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305F-E23C-4547-BA98-6BFF4730C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950" y="864108"/>
            <a:ext cx="5862671" cy="512064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Enlargement of Long Culvert along Shop Creek Tributary</a:t>
            </a:r>
          </a:p>
          <a:p>
            <a:pPr lvl="1"/>
            <a:r>
              <a:rPr lang="en-US" dirty="0"/>
              <a:t>Positive impact when combined with other alternatives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Fill Pad North of Shop Creek Tributary</a:t>
            </a:r>
          </a:p>
          <a:p>
            <a:pPr lvl="1"/>
            <a:r>
              <a:rPr lang="en-US" dirty="0"/>
              <a:t>Positive impact when combined with other alternatives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Enlargement of Railroad Opening</a:t>
            </a:r>
          </a:p>
          <a:p>
            <a:pPr lvl="1"/>
            <a:r>
              <a:rPr lang="en-US" dirty="0"/>
              <a:t>Positive impact to specific flooding area.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Drainage Channel at upstream end of Shop Creek Tributary</a:t>
            </a:r>
          </a:p>
          <a:p>
            <a:pPr lvl="1"/>
            <a:r>
              <a:rPr lang="en-US" dirty="0"/>
              <a:t>Positive impact to specific flooding area.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Drainage Channel for Shop Creek overflow north of K-4 Highway</a:t>
            </a:r>
          </a:p>
          <a:p>
            <a:pPr lvl="1"/>
            <a:r>
              <a:rPr lang="en-US" dirty="0"/>
              <a:t>Positive impact to specific flooding area.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3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C9DE-3D92-4C81-BBC1-6EBC2163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15" y="641573"/>
            <a:ext cx="5934046" cy="1981200"/>
          </a:xfrm>
        </p:spPr>
        <p:txBody>
          <a:bodyPr/>
          <a:lstStyle/>
          <a:p>
            <a:r>
              <a:rPr lang="en-US" dirty="0"/>
              <a:t>Option 1A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0671-EC2A-4758-A4E8-DA71D52B7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15" y="1913874"/>
            <a:ext cx="10635493" cy="1350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Dam A and Dam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3A901-2B77-4308-8817-8362F101B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21"/>
          <a:stretch/>
        </p:blipFill>
        <p:spPr>
          <a:xfrm>
            <a:off x="3694924" y="0"/>
            <a:ext cx="5177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6739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10">
      <a:dk1>
        <a:srgbClr val="000000"/>
      </a:dk1>
      <a:lt1>
        <a:srgbClr val="D8D8D8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1394</TotalTime>
  <Words>605</Words>
  <Application>Microsoft Office PowerPoint</Application>
  <PresentationFormat>On-screen Show (4:3)</PresentationFormat>
  <Paragraphs>130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Corbel</vt:lpstr>
      <vt:lpstr>Courier New</vt:lpstr>
      <vt:lpstr>Wingdings 2</vt:lpstr>
      <vt:lpstr>Frame</vt:lpstr>
      <vt:lpstr>Hoisington Technical Assistance</vt:lpstr>
      <vt:lpstr>100yr Floodplain with Updated Modeling</vt:lpstr>
      <vt:lpstr>100yr Floodplain with Updated Modeling</vt:lpstr>
      <vt:lpstr>Flooding Sources</vt:lpstr>
      <vt:lpstr>Alternatives Modeled per Project Plan</vt:lpstr>
      <vt:lpstr>Alternatives Modeled per Project Plan</vt:lpstr>
      <vt:lpstr>Alternatives Modeled per Project Plan</vt:lpstr>
      <vt:lpstr>Additional Alternatives Modeled</vt:lpstr>
      <vt:lpstr>Option 1A</vt:lpstr>
      <vt:lpstr>Option 1A</vt:lpstr>
      <vt:lpstr>Option 1B</vt:lpstr>
      <vt:lpstr>Option 1B</vt:lpstr>
      <vt:lpstr>Option 1A or 1B</vt:lpstr>
      <vt:lpstr>Option 2</vt:lpstr>
      <vt:lpstr>Option 2</vt:lpstr>
      <vt:lpstr>Option 2</vt:lpstr>
      <vt:lpstr>Option 2</vt:lpstr>
      <vt:lpstr>Option 2</vt:lpstr>
      <vt:lpstr>Option 3</vt:lpstr>
      <vt:lpstr>Option 3</vt:lpstr>
      <vt:lpstr>Option 3</vt:lpstr>
      <vt:lpstr>Option 3</vt:lpstr>
      <vt:lpstr>Option 3</vt:lpstr>
      <vt:lpstr>Option 4</vt:lpstr>
      <vt:lpstr>Option 4</vt:lpstr>
      <vt:lpstr>Option 4</vt:lpstr>
      <vt:lpstr>Option 5</vt:lpstr>
      <vt:lpstr>Option 5</vt:lpstr>
      <vt:lpstr>Option 5</vt:lpstr>
      <vt:lpstr>Option 5</vt:lpstr>
      <vt:lpstr>Option 6</vt:lpstr>
      <vt:lpstr>Option 6</vt:lpstr>
      <vt:lpstr>Option 6</vt:lpstr>
      <vt:lpstr>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Hoisington</dc:title>
  <dc:creator>Neeland, Maria</dc:creator>
  <cp:lastModifiedBy>Neeland, Maria</cp:lastModifiedBy>
  <cp:revision>51</cp:revision>
  <dcterms:created xsi:type="dcterms:W3CDTF">2019-01-21T16:58:25Z</dcterms:created>
  <dcterms:modified xsi:type="dcterms:W3CDTF">2019-01-30T14:39:57Z</dcterms:modified>
</cp:coreProperties>
</file>