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21"/>
  </p:notesMasterIdLst>
  <p:sldIdLst>
    <p:sldId id="319" r:id="rId2"/>
    <p:sldId id="339" r:id="rId3"/>
    <p:sldId id="361" r:id="rId4"/>
    <p:sldId id="360" r:id="rId5"/>
    <p:sldId id="356" r:id="rId6"/>
    <p:sldId id="357" r:id="rId7"/>
    <p:sldId id="359" r:id="rId8"/>
    <p:sldId id="349" r:id="rId9"/>
    <p:sldId id="328" r:id="rId10"/>
    <p:sldId id="347" r:id="rId11"/>
    <p:sldId id="377" r:id="rId12"/>
    <p:sldId id="378" r:id="rId13"/>
    <p:sldId id="379" r:id="rId14"/>
    <p:sldId id="380" r:id="rId15"/>
    <p:sldId id="381" r:id="rId16"/>
    <p:sldId id="382" r:id="rId17"/>
    <p:sldId id="383" r:id="rId18"/>
    <p:sldId id="333" r:id="rId19"/>
    <p:sldId id="332" r:id="rId20"/>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7743" autoAdjust="0"/>
    <p:restoredTop sz="57074" autoAdjust="0"/>
  </p:normalViewPr>
  <p:slideViewPr>
    <p:cSldViewPr snapToGrid="0" snapToObjects="1">
      <p:cViewPr varScale="1">
        <p:scale>
          <a:sx n="52" d="100"/>
          <a:sy n="52" d="100"/>
        </p:scale>
        <p:origin x="198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3" d="100"/>
          <a:sy n="63" d="100"/>
        </p:scale>
        <p:origin x="3106" y="8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6725"/>
          </a:xfrm>
          <a:prstGeom prst="rect">
            <a:avLst/>
          </a:prstGeom>
        </p:spPr>
        <p:txBody>
          <a:bodyPr vert="horz" lIns="90573" tIns="45286" rIns="90573" bIns="45286" rtlCol="0"/>
          <a:lstStyle>
            <a:lvl1pPr algn="l">
              <a:defRPr sz="1100"/>
            </a:lvl1pPr>
          </a:lstStyle>
          <a:p>
            <a:pPr>
              <a:defRPr/>
            </a:pPr>
            <a:endParaRPr lang="en-US"/>
          </a:p>
        </p:txBody>
      </p:sp>
      <p:sp>
        <p:nvSpPr>
          <p:cNvPr id="3" name="Date Placeholder 2"/>
          <p:cNvSpPr>
            <a:spLocks noGrp="1"/>
          </p:cNvSpPr>
          <p:nvPr>
            <p:ph type="dt" idx="1"/>
          </p:nvPr>
        </p:nvSpPr>
        <p:spPr>
          <a:xfrm>
            <a:off x="3970938" y="3"/>
            <a:ext cx="3037840" cy="466725"/>
          </a:xfrm>
          <a:prstGeom prst="rect">
            <a:avLst/>
          </a:prstGeom>
        </p:spPr>
        <p:txBody>
          <a:bodyPr vert="horz" lIns="90573" tIns="45286" rIns="90573" bIns="45286" rtlCol="0"/>
          <a:lstStyle>
            <a:lvl1pPr algn="r">
              <a:defRPr sz="1100"/>
            </a:lvl1pPr>
          </a:lstStyle>
          <a:p>
            <a:pPr>
              <a:defRPr/>
            </a:pPr>
            <a:fld id="{28AEC54E-F9C3-4550-9A4B-0780E7892D68}" type="datetimeFigureOut">
              <a:rPr lang="en-US"/>
              <a:pPr>
                <a:defRPr/>
              </a:pPr>
              <a:t>3/6/2017</a:t>
            </a:fld>
            <a:endParaRPr lang="en-US"/>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0573" tIns="45286" rIns="90573" bIns="45286" rtlCol="0" anchor="ctr"/>
          <a:lstStyle/>
          <a:p>
            <a:pPr lvl="0"/>
            <a:endParaRPr lang="en-US" noProof="0"/>
          </a:p>
        </p:txBody>
      </p:sp>
      <p:sp>
        <p:nvSpPr>
          <p:cNvPr id="5" name="Notes Placeholder 4"/>
          <p:cNvSpPr>
            <a:spLocks noGrp="1"/>
          </p:cNvSpPr>
          <p:nvPr>
            <p:ph type="body" sz="quarter" idx="3"/>
          </p:nvPr>
        </p:nvSpPr>
        <p:spPr>
          <a:xfrm>
            <a:off x="701040" y="4473577"/>
            <a:ext cx="5608320" cy="3660775"/>
          </a:xfrm>
          <a:prstGeom prst="rect">
            <a:avLst/>
          </a:prstGeom>
        </p:spPr>
        <p:txBody>
          <a:bodyPr vert="horz" lIns="90573" tIns="45286" rIns="90573" bIns="4528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8"/>
            <a:ext cx="3037840" cy="466725"/>
          </a:xfrm>
          <a:prstGeom prst="rect">
            <a:avLst/>
          </a:prstGeom>
        </p:spPr>
        <p:txBody>
          <a:bodyPr vert="horz" lIns="90573" tIns="45286" rIns="90573" bIns="45286" rtlCol="0" anchor="b"/>
          <a:lstStyle>
            <a:lvl1pPr algn="l">
              <a:defRPr sz="1100"/>
            </a:lvl1pPr>
          </a:lstStyle>
          <a:p>
            <a:pPr>
              <a:defRPr/>
            </a:pPr>
            <a:endParaRPr lang="en-US"/>
          </a:p>
        </p:txBody>
      </p:sp>
      <p:sp>
        <p:nvSpPr>
          <p:cNvPr id="7" name="Slide Number Placeholder 6"/>
          <p:cNvSpPr>
            <a:spLocks noGrp="1"/>
          </p:cNvSpPr>
          <p:nvPr>
            <p:ph type="sldNum" sz="quarter" idx="5"/>
          </p:nvPr>
        </p:nvSpPr>
        <p:spPr>
          <a:xfrm>
            <a:off x="3970938" y="8829678"/>
            <a:ext cx="3037840" cy="466725"/>
          </a:xfrm>
          <a:prstGeom prst="rect">
            <a:avLst/>
          </a:prstGeom>
        </p:spPr>
        <p:txBody>
          <a:bodyPr vert="horz" lIns="90573" tIns="45286" rIns="90573" bIns="45286" rtlCol="0" anchor="b"/>
          <a:lstStyle>
            <a:lvl1pPr algn="r">
              <a:defRPr sz="1100"/>
            </a:lvl1pPr>
          </a:lstStyle>
          <a:p>
            <a:pPr>
              <a:defRPr/>
            </a:pPr>
            <a:fld id="{5144C0AB-A7DA-4CEC-842B-5AD44D3C615A}" type="slidenum">
              <a:rPr lang="en-US"/>
              <a:pPr>
                <a:defRPr/>
              </a:pPr>
              <a:t>‹#›</a:t>
            </a:fld>
            <a:endParaRPr lang="en-US"/>
          </a:p>
        </p:txBody>
      </p:sp>
    </p:spTree>
    <p:extLst>
      <p:ext uri="{BB962C8B-B14F-4D97-AF65-F5344CB8AC3E}">
        <p14:creationId xmlns:p14="http://schemas.microsoft.com/office/powerpoint/2010/main" val="14848181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Thank you for inviting me to the SCC workshop. In the next 15 minutes I’ll give an update on NRCS activities and then allow some time for questions.</a:t>
            </a:r>
          </a:p>
          <a:p>
            <a:r>
              <a:rPr lang="en-US" dirty="0"/>
              <a:t>Let’s go to the topics slide.</a:t>
            </a:r>
          </a:p>
          <a:p>
            <a:endParaRPr lang="en-US" altLang="en-US"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5905" indent="-283040">
              <a:defRPr>
                <a:solidFill>
                  <a:schemeClr val="tx1"/>
                </a:solidFill>
                <a:latin typeface="Arial" panose="020B0604020202020204" pitchFamily="34" charset="0"/>
              </a:defRPr>
            </a:lvl2pPr>
            <a:lvl3pPr marL="1132162" indent="-226433">
              <a:defRPr>
                <a:solidFill>
                  <a:schemeClr val="tx1"/>
                </a:solidFill>
                <a:latin typeface="Arial" panose="020B0604020202020204" pitchFamily="34" charset="0"/>
              </a:defRPr>
            </a:lvl3pPr>
            <a:lvl4pPr marL="1585026" indent="-226433">
              <a:defRPr>
                <a:solidFill>
                  <a:schemeClr val="tx1"/>
                </a:solidFill>
                <a:latin typeface="Arial" panose="020B0604020202020204" pitchFamily="34" charset="0"/>
              </a:defRPr>
            </a:lvl4pPr>
            <a:lvl5pPr marL="2037891" indent="-226433">
              <a:defRPr>
                <a:solidFill>
                  <a:schemeClr val="tx1"/>
                </a:solidFill>
                <a:latin typeface="Arial" panose="020B0604020202020204" pitchFamily="34" charset="0"/>
              </a:defRPr>
            </a:lvl5pPr>
            <a:lvl6pPr marL="2490756" indent="-226433" defTabSz="452865" eaLnBrk="0" fontAlgn="base" hangingPunct="0">
              <a:spcBef>
                <a:spcPct val="0"/>
              </a:spcBef>
              <a:spcAft>
                <a:spcPct val="0"/>
              </a:spcAft>
              <a:defRPr>
                <a:solidFill>
                  <a:schemeClr val="tx1"/>
                </a:solidFill>
                <a:latin typeface="Arial" panose="020B0604020202020204" pitchFamily="34" charset="0"/>
              </a:defRPr>
            </a:lvl6pPr>
            <a:lvl7pPr marL="2943621" indent="-226433" defTabSz="452865" eaLnBrk="0" fontAlgn="base" hangingPunct="0">
              <a:spcBef>
                <a:spcPct val="0"/>
              </a:spcBef>
              <a:spcAft>
                <a:spcPct val="0"/>
              </a:spcAft>
              <a:defRPr>
                <a:solidFill>
                  <a:schemeClr val="tx1"/>
                </a:solidFill>
                <a:latin typeface="Arial" panose="020B0604020202020204" pitchFamily="34" charset="0"/>
              </a:defRPr>
            </a:lvl7pPr>
            <a:lvl8pPr marL="3396486" indent="-226433" defTabSz="452865" eaLnBrk="0" fontAlgn="base" hangingPunct="0">
              <a:spcBef>
                <a:spcPct val="0"/>
              </a:spcBef>
              <a:spcAft>
                <a:spcPct val="0"/>
              </a:spcAft>
              <a:defRPr>
                <a:solidFill>
                  <a:schemeClr val="tx1"/>
                </a:solidFill>
                <a:latin typeface="Arial" panose="020B0604020202020204" pitchFamily="34" charset="0"/>
              </a:defRPr>
            </a:lvl8pPr>
            <a:lvl9pPr marL="3849350" indent="-226433" defTabSz="452865" eaLnBrk="0" fontAlgn="base" hangingPunct="0">
              <a:spcBef>
                <a:spcPct val="0"/>
              </a:spcBef>
              <a:spcAft>
                <a:spcPct val="0"/>
              </a:spcAft>
              <a:defRPr>
                <a:solidFill>
                  <a:schemeClr val="tx1"/>
                </a:solidFill>
                <a:latin typeface="Arial" panose="020B0604020202020204" pitchFamily="34" charset="0"/>
              </a:defRPr>
            </a:lvl9pPr>
          </a:lstStyle>
          <a:p>
            <a:fld id="{1B378D32-A521-457C-8B69-D82B011D25FB}" type="slidenum">
              <a:rPr lang="en-US" altLang="en-US" smtClean="0"/>
              <a:pPr/>
              <a:t>1</a:t>
            </a:fld>
            <a:endParaRPr lang="en-US" altLang="en-US"/>
          </a:p>
        </p:txBody>
      </p:sp>
    </p:spTree>
    <p:extLst>
      <p:ext uri="{BB962C8B-B14F-4D97-AF65-F5344CB8AC3E}">
        <p14:creationId xmlns:p14="http://schemas.microsoft.com/office/powerpoint/2010/main" val="749975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0" lvl="2" defTabSz="917685">
              <a:defRPr/>
            </a:pPr>
            <a:r>
              <a:rPr lang="en-US" dirty="0">
                <a:solidFill>
                  <a:schemeClr val="accent6">
                    <a:lumMod val="25000"/>
                  </a:schemeClr>
                </a:solidFill>
                <a:latin typeface="Arial" panose="020B0604020202020204" pitchFamily="34" charset="0"/>
                <a:cs typeface="Arial" panose="020B0604020202020204" pitchFamily="34" charset="0"/>
              </a:rPr>
              <a:t>The Native Grasslands Protection Project</a:t>
            </a:r>
            <a:r>
              <a:rPr lang="en-US" baseline="0" dirty="0">
                <a:solidFill>
                  <a:schemeClr val="accent6">
                    <a:lumMod val="25000"/>
                  </a:schemeClr>
                </a:solidFill>
                <a:latin typeface="Arial" panose="020B0604020202020204" pitchFamily="34" charset="0"/>
                <a:cs typeface="Arial" panose="020B0604020202020204" pitchFamily="34" charset="0"/>
              </a:rPr>
              <a:t> is a multi-state agreement with The Nature Conservancy to improve and restore native grassland habitat in Kansas and Oklahoma.  Kansas is the lead state for NRCS.  </a:t>
            </a:r>
          </a:p>
          <a:p>
            <a:pPr marL="0" lvl="2" defTabSz="917685">
              <a:defRPr/>
            </a:pPr>
            <a:endParaRPr lang="en-US" baseline="0" dirty="0">
              <a:solidFill>
                <a:schemeClr val="accent6">
                  <a:lumMod val="25000"/>
                </a:schemeClr>
              </a:solidFill>
              <a:latin typeface="Arial" panose="020B0604020202020204" pitchFamily="34" charset="0"/>
              <a:cs typeface="Arial" panose="020B0604020202020204" pitchFamily="34" charset="0"/>
            </a:endParaRPr>
          </a:p>
          <a:p>
            <a:pPr marL="0" lvl="2" defTabSz="917685">
              <a:defRPr/>
            </a:pPr>
            <a:r>
              <a:rPr lang="en-US" baseline="0" dirty="0">
                <a:solidFill>
                  <a:schemeClr val="accent6">
                    <a:lumMod val="25000"/>
                  </a:schemeClr>
                </a:solidFill>
                <a:latin typeface="Arial" panose="020B0604020202020204" pitchFamily="34" charset="0"/>
                <a:cs typeface="Arial" panose="020B0604020202020204" pitchFamily="34" charset="0"/>
              </a:rPr>
              <a:t>Financial Assistance over the agreement period is approximately $1.8 million in EQIP and $1.8 million in </a:t>
            </a:r>
            <a:r>
              <a:rPr lang="en-US" baseline="0" dirty="0" err="1">
                <a:solidFill>
                  <a:schemeClr val="accent6">
                    <a:lumMod val="25000"/>
                  </a:schemeClr>
                </a:solidFill>
                <a:latin typeface="Arial" panose="020B0604020202020204" pitchFamily="34" charset="0"/>
                <a:cs typeface="Arial" panose="020B0604020202020204" pitchFamily="34" charset="0"/>
              </a:rPr>
              <a:t>ACEP</a:t>
            </a:r>
            <a:r>
              <a:rPr lang="en-US" baseline="0" dirty="0">
                <a:solidFill>
                  <a:schemeClr val="accent6">
                    <a:lumMod val="25000"/>
                  </a:schemeClr>
                </a:solidFill>
                <a:latin typeface="Arial" panose="020B0604020202020204" pitchFamily="34" charset="0"/>
                <a:cs typeface="Arial" panose="020B0604020202020204" pitchFamily="34" charset="0"/>
              </a:rPr>
              <a:t>.</a:t>
            </a:r>
          </a:p>
          <a:p>
            <a:pPr marL="0" lvl="2" defTabSz="917685">
              <a:defRPr/>
            </a:pPr>
            <a:endParaRPr lang="en-US" baseline="0" dirty="0">
              <a:solidFill>
                <a:schemeClr val="accent6">
                  <a:lumMod val="25000"/>
                </a:schemeClr>
              </a:solidFill>
              <a:latin typeface="Arial" panose="020B0604020202020204" pitchFamily="34" charset="0"/>
              <a:cs typeface="Arial" panose="020B0604020202020204" pitchFamily="34" charset="0"/>
            </a:endParaRPr>
          </a:p>
          <a:p>
            <a:pPr marL="0" lvl="2" defTabSz="917685">
              <a:defRPr/>
            </a:pPr>
            <a:r>
              <a:rPr lang="en-US" baseline="0" dirty="0">
                <a:solidFill>
                  <a:schemeClr val="accent6">
                    <a:lumMod val="25000"/>
                  </a:schemeClr>
                </a:solidFill>
                <a:latin typeface="Arial" panose="020B0604020202020204" pitchFamily="34" charset="0"/>
                <a:cs typeface="Arial" panose="020B0604020202020204" pitchFamily="34" charset="0"/>
              </a:rPr>
              <a:t>Cut-off for applications is April 21</a:t>
            </a:r>
            <a:r>
              <a:rPr lang="en-US" baseline="30000" dirty="0">
                <a:solidFill>
                  <a:schemeClr val="accent6">
                    <a:lumMod val="25000"/>
                  </a:schemeClr>
                </a:solidFill>
                <a:latin typeface="Arial" panose="020B0604020202020204" pitchFamily="34" charset="0"/>
                <a:cs typeface="Arial" panose="020B0604020202020204" pitchFamily="34" charset="0"/>
              </a:rPr>
              <a:t>st</a:t>
            </a:r>
            <a:r>
              <a:rPr lang="en-US" baseline="0" dirty="0">
                <a:solidFill>
                  <a:schemeClr val="accent6">
                    <a:lumMod val="25000"/>
                  </a:schemeClr>
                </a:solidFill>
                <a:latin typeface="Arial" panose="020B0604020202020204" pitchFamily="34" charset="0"/>
                <a:cs typeface="Arial" panose="020B0604020202020204" pitchFamily="34" charset="0"/>
              </a:rPr>
              <a:t>.</a:t>
            </a:r>
            <a:endParaRPr lang="en-US" dirty="0">
              <a:solidFill>
                <a:schemeClr val="accent6">
                  <a:lumMod val="25000"/>
                </a:schemeClr>
              </a:solidFill>
              <a:latin typeface="Arial" panose="020B0604020202020204" pitchFamily="34" charset="0"/>
              <a:cs typeface="Arial" panose="020B0604020202020204" pitchFamily="34" charset="0"/>
            </a:endParaRPr>
          </a:p>
          <a:p>
            <a:pPr marL="0" lvl="2" defTabSz="917685">
              <a:defRPr/>
            </a:pPr>
            <a:endParaRPr lang="en-US" dirty="0">
              <a:solidFill>
                <a:schemeClr val="accent6">
                  <a:lumMod val="25000"/>
                </a:schemeClr>
              </a:solidFill>
              <a:latin typeface="Arial" panose="020B0604020202020204" pitchFamily="34" charset="0"/>
              <a:cs typeface="Arial" panose="020B0604020202020204" pitchFamily="34" charset="0"/>
            </a:endParaRPr>
          </a:p>
          <a:p>
            <a:pPr>
              <a:defRPr/>
            </a:pPr>
            <a:endParaRPr lang="en-US"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5905" indent="-283040">
              <a:defRPr>
                <a:solidFill>
                  <a:schemeClr val="tx1"/>
                </a:solidFill>
                <a:latin typeface="Arial" panose="020B0604020202020204" pitchFamily="34" charset="0"/>
              </a:defRPr>
            </a:lvl2pPr>
            <a:lvl3pPr marL="1132162" indent="-226433">
              <a:defRPr>
                <a:solidFill>
                  <a:schemeClr val="tx1"/>
                </a:solidFill>
                <a:latin typeface="Arial" panose="020B0604020202020204" pitchFamily="34" charset="0"/>
              </a:defRPr>
            </a:lvl3pPr>
            <a:lvl4pPr marL="1585026" indent="-226433">
              <a:defRPr>
                <a:solidFill>
                  <a:schemeClr val="tx1"/>
                </a:solidFill>
                <a:latin typeface="Arial" panose="020B0604020202020204" pitchFamily="34" charset="0"/>
              </a:defRPr>
            </a:lvl4pPr>
            <a:lvl5pPr marL="2037891" indent="-226433">
              <a:defRPr>
                <a:solidFill>
                  <a:schemeClr val="tx1"/>
                </a:solidFill>
                <a:latin typeface="Arial" panose="020B0604020202020204" pitchFamily="34" charset="0"/>
              </a:defRPr>
            </a:lvl5pPr>
            <a:lvl6pPr marL="2490756" indent="-226433" defTabSz="452865" eaLnBrk="0" fontAlgn="base" hangingPunct="0">
              <a:spcBef>
                <a:spcPct val="0"/>
              </a:spcBef>
              <a:spcAft>
                <a:spcPct val="0"/>
              </a:spcAft>
              <a:defRPr>
                <a:solidFill>
                  <a:schemeClr val="tx1"/>
                </a:solidFill>
                <a:latin typeface="Arial" panose="020B0604020202020204" pitchFamily="34" charset="0"/>
              </a:defRPr>
            </a:lvl6pPr>
            <a:lvl7pPr marL="2943621" indent="-226433" defTabSz="452865" eaLnBrk="0" fontAlgn="base" hangingPunct="0">
              <a:spcBef>
                <a:spcPct val="0"/>
              </a:spcBef>
              <a:spcAft>
                <a:spcPct val="0"/>
              </a:spcAft>
              <a:defRPr>
                <a:solidFill>
                  <a:schemeClr val="tx1"/>
                </a:solidFill>
                <a:latin typeface="Arial" panose="020B0604020202020204" pitchFamily="34" charset="0"/>
              </a:defRPr>
            </a:lvl7pPr>
            <a:lvl8pPr marL="3396486" indent="-226433" defTabSz="452865" eaLnBrk="0" fontAlgn="base" hangingPunct="0">
              <a:spcBef>
                <a:spcPct val="0"/>
              </a:spcBef>
              <a:spcAft>
                <a:spcPct val="0"/>
              </a:spcAft>
              <a:defRPr>
                <a:solidFill>
                  <a:schemeClr val="tx1"/>
                </a:solidFill>
                <a:latin typeface="Arial" panose="020B0604020202020204" pitchFamily="34" charset="0"/>
              </a:defRPr>
            </a:lvl8pPr>
            <a:lvl9pPr marL="3849350" indent="-226433" defTabSz="452865" eaLnBrk="0" fontAlgn="base" hangingPunct="0">
              <a:spcBef>
                <a:spcPct val="0"/>
              </a:spcBef>
              <a:spcAft>
                <a:spcPct val="0"/>
              </a:spcAft>
              <a:defRPr>
                <a:solidFill>
                  <a:schemeClr val="tx1"/>
                </a:solidFill>
                <a:latin typeface="Arial" panose="020B0604020202020204" pitchFamily="34" charset="0"/>
              </a:defRPr>
            </a:lvl9pPr>
          </a:lstStyle>
          <a:p>
            <a:fld id="{FC1DEE07-428B-496A-9F37-906BCE56D355}" type="slidenum">
              <a:rPr lang="en-US" altLang="en-US" smtClean="0"/>
              <a:pPr/>
              <a:t>10</a:t>
            </a:fld>
            <a:endParaRPr lang="en-US" altLang="en-US"/>
          </a:p>
        </p:txBody>
      </p:sp>
    </p:spTree>
    <p:extLst>
      <p:ext uri="{BB962C8B-B14F-4D97-AF65-F5344CB8AC3E}">
        <p14:creationId xmlns:p14="http://schemas.microsoft.com/office/powerpoint/2010/main" val="515036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0" lvl="2" defTabSz="917685">
              <a:defRPr/>
            </a:pPr>
            <a:r>
              <a:rPr lang="en-US" dirty="0">
                <a:solidFill>
                  <a:schemeClr val="accent6">
                    <a:lumMod val="25000"/>
                  </a:schemeClr>
                </a:solidFill>
                <a:latin typeface="Arial" panose="020B0604020202020204" pitchFamily="34" charset="0"/>
                <a:cs typeface="Arial" panose="020B0604020202020204" pitchFamily="34" charset="0"/>
              </a:rPr>
              <a:t>Kansas had 1 Regional</a:t>
            </a:r>
            <a:r>
              <a:rPr lang="en-US" baseline="0" dirty="0">
                <a:solidFill>
                  <a:schemeClr val="accent6">
                    <a:lumMod val="25000"/>
                  </a:schemeClr>
                </a:solidFill>
                <a:latin typeface="Arial" panose="020B0604020202020204" pitchFamily="34" charset="0"/>
                <a:cs typeface="Arial" panose="020B0604020202020204" pitchFamily="34" charset="0"/>
              </a:rPr>
              <a:t> Conservation Partnership Program proposal submitted and selected for funding in FY-17.</a:t>
            </a:r>
          </a:p>
          <a:p>
            <a:pPr marL="0" lvl="2" defTabSz="917685">
              <a:defRPr/>
            </a:pPr>
            <a:endParaRPr lang="en-US" baseline="0" dirty="0">
              <a:solidFill>
                <a:schemeClr val="accent6">
                  <a:lumMod val="25000"/>
                </a:schemeClr>
              </a:solidFill>
              <a:latin typeface="Arial" panose="020B0604020202020204" pitchFamily="34" charset="0"/>
              <a:cs typeface="Arial" panose="020B0604020202020204" pitchFamily="34" charset="0"/>
            </a:endParaRPr>
          </a:p>
          <a:p>
            <a:pPr marL="0" lvl="2" defTabSz="917685">
              <a:defRPr/>
            </a:pPr>
            <a:r>
              <a:rPr lang="en-US" baseline="0" dirty="0">
                <a:solidFill>
                  <a:schemeClr val="accent6">
                    <a:lumMod val="25000"/>
                  </a:schemeClr>
                </a:solidFill>
                <a:latin typeface="Arial" panose="020B0604020202020204" pitchFamily="34" charset="0"/>
                <a:cs typeface="Arial" panose="020B0604020202020204" pitchFamily="34" charset="0"/>
              </a:rPr>
              <a:t>The Kansas Wetland Easements project is sponsored by Ducks Unlimited.  </a:t>
            </a:r>
          </a:p>
          <a:p>
            <a:pPr marL="0" lvl="2" defTabSz="917685">
              <a:defRPr/>
            </a:pPr>
            <a:endParaRPr lang="en-US" baseline="0" dirty="0">
              <a:solidFill>
                <a:schemeClr val="accent6">
                  <a:lumMod val="25000"/>
                </a:schemeClr>
              </a:solidFill>
              <a:latin typeface="Arial" panose="020B0604020202020204" pitchFamily="34" charset="0"/>
              <a:cs typeface="Arial" panose="020B0604020202020204" pitchFamily="34" charset="0"/>
            </a:endParaRPr>
          </a:p>
          <a:p>
            <a:pPr marL="0" lvl="2" defTabSz="917685">
              <a:defRPr/>
            </a:pPr>
            <a:r>
              <a:rPr lang="en-US" baseline="0" dirty="0">
                <a:solidFill>
                  <a:schemeClr val="accent6">
                    <a:lumMod val="25000"/>
                  </a:schemeClr>
                </a:solidFill>
                <a:latin typeface="Arial" panose="020B0604020202020204" pitchFamily="34" charset="0"/>
                <a:cs typeface="Arial" panose="020B0604020202020204" pitchFamily="34" charset="0"/>
              </a:rPr>
              <a:t>The primary purpose of the project is to increase landowner participation in the Wetland Reserve Easement program.  </a:t>
            </a:r>
          </a:p>
          <a:p>
            <a:pPr marL="0" lvl="2" defTabSz="917685">
              <a:defRPr/>
            </a:pPr>
            <a:endParaRPr lang="en-US" baseline="0" dirty="0">
              <a:solidFill>
                <a:schemeClr val="accent6">
                  <a:lumMod val="25000"/>
                </a:schemeClr>
              </a:solidFill>
              <a:latin typeface="Arial" panose="020B0604020202020204" pitchFamily="34" charset="0"/>
              <a:cs typeface="Arial" panose="020B0604020202020204" pitchFamily="34" charset="0"/>
            </a:endParaRPr>
          </a:p>
          <a:p>
            <a:pPr marL="0" lvl="2" defTabSz="917685">
              <a:defRPr/>
            </a:pPr>
            <a:r>
              <a:rPr lang="en-US" baseline="0" dirty="0">
                <a:solidFill>
                  <a:schemeClr val="accent6">
                    <a:lumMod val="25000"/>
                  </a:schemeClr>
                </a:solidFill>
                <a:latin typeface="Arial" panose="020B0604020202020204" pitchFamily="34" charset="0"/>
                <a:cs typeface="Arial" panose="020B0604020202020204" pitchFamily="34" charset="0"/>
              </a:rPr>
              <a:t>Ducks Unlimited and their partners will provide technical assistance to landowners interested in the WRE program by providing them information about the program, assisting submitting an application, and developing a wetland restoration plan.  The project is statewide however an emphasis will be placed on the playa region in western Kansas.</a:t>
            </a:r>
          </a:p>
          <a:p>
            <a:pPr marL="0" lvl="2" defTabSz="917685">
              <a:defRPr/>
            </a:pPr>
            <a:endParaRPr lang="en-US" baseline="0" dirty="0">
              <a:solidFill>
                <a:schemeClr val="accent6">
                  <a:lumMod val="25000"/>
                </a:schemeClr>
              </a:solidFill>
              <a:latin typeface="Arial" panose="020B0604020202020204" pitchFamily="34" charset="0"/>
              <a:cs typeface="Arial" panose="020B0604020202020204" pitchFamily="34" charset="0"/>
            </a:endParaRPr>
          </a:p>
          <a:p>
            <a:pPr marL="0" lvl="2" defTabSz="917685">
              <a:defRPr/>
            </a:pPr>
            <a:r>
              <a:rPr lang="en-US" baseline="0" dirty="0">
                <a:solidFill>
                  <a:schemeClr val="accent6">
                    <a:lumMod val="25000"/>
                  </a:schemeClr>
                </a:solidFill>
                <a:latin typeface="Arial" panose="020B0604020202020204" pitchFamily="34" charset="0"/>
                <a:cs typeface="Arial" panose="020B0604020202020204" pitchFamily="34" charset="0"/>
              </a:rPr>
              <a:t>The next slide is an update on Agricultural Conservation Easement Program</a:t>
            </a:r>
          </a:p>
          <a:p>
            <a:pPr marL="0" lvl="2" defTabSz="917685">
              <a:defRPr/>
            </a:pPr>
            <a:endParaRPr lang="en-US" baseline="0" dirty="0">
              <a:solidFill>
                <a:schemeClr val="accent6">
                  <a:lumMod val="25000"/>
                </a:schemeClr>
              </a:solidFill>
              <a:latin typeface="Arial" panose="020B0604020202020204" pitchFamily="34" charset="0"/>
              <a:cs typeface="Arial" panose="020B0604020202020204" pitchFamily="34" charset="0"/>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5905" indent="-283040">
              <a:defRPr>
                <a:solidFill>
                  <a:schemeClr val="tx1"/>
                </a:solidFill>
                <a:latin typeface="Arial" panose="020B0604020202020204" pitchFamily="34" charset="0"/>
              </a:defRPr>
            </a:lvl2pPr>
            <a:lvl3pPr marL="1132162" indent="-226433">
              <a:defRPr>
                <a:solidFill>
                  <a:schemeClr val="tx1"/>
                </a:solidFill>
                <a:latin typeface="Arial" panose="020B0604020202020204" pitchFamily="34" charset="0"/>
              </a:defRPr>
            </a:lvl3pPr>
            <a:lvl4pPr marL="1585026" indent="-226433">
              <a:defRPr>
                <a:solidFill>
                  <a:schemeClr val="tx1"/>
                </a:solidFill>
                <a:latin typeface="Arial" panose="020B0604020202020204" pitchFamily="34" charset="0"/>
              </a:defRPr>
            </a:lvl4pPr>
            <a:lvl5pPr marL="2037891" indent="-226433">
              <a:defRPr>
                <a:solidFill>
                  <a:schemeClr val="tx1"/>
                </a:solidFill>
                <a:latin typeface="Arial" panose="020B0604020202020204" pitchFamily="34" charset="0"/>
              </a:defRPr>
            </a:lvl5pPr>
            <a:lvl6pPr marL="2490756" indent="-226433" defTabSz="452865" eaLnBrk="0" fontAlgn="base" hangingPunct="0">
              <a:spcBef>
                <a:spcPct val="0"/>
              </a:spcBef>
              <a:spcAft>
                <a:spcPct val="0"/>
              </a:spcAft>
              <a:defRPr>
                <a:solidFill>
                  <a:schemeClr val="tx1"/>
                </a:solidFill>
                <a:latin typeface="Arial" panose="020B0604020202020204" pitchFamily="34" charset="0"/>
              </a:defRPr>
            </a:lvl6pPr>
            <a:lvl7pPr marL="2943621" indent="-226433" defTabSz="452865" eaLnBrk="0" fontAlgn="base" hangingPunct="0">
              <a:spcBef>
                <a:spcPct val="0"/>
              </a:spcBef>
              <a:spcAft>
                <a:spcPct val="0"/>
              </a:spcAft>
              <a:defRPr>
                <a:solidFill>
                  <a:schemeClr val="tx1"/>
                </a:solidFill>
                <a:latin typeface="Arial" panose="020B0604020202020204" pitchFamily="34" charset="0"/>
              </a:defRPr>
            </a:lvl7pPr>
            <a:lvl8pPr marL="3396486" indent="-226433" defTabSz="452865" eaLnBrk="0" fontAlgn="base" hangingPunct="0">
              <a:spcBef>
                <a:spcPct val="0"/>
              </a:spcBef>
              <a:spcAft>
                <a:spcPct val="0"/>
              </a:spcAft>
              <a:defRPr>
                <a:solidFill>
                  <a:schemeClr val="tx1"/>
                </a:solidFill>
                <a:latin typeface="Arial" panose="020B0604020202020204" pitchFamily="34" charset="0"/>
              </a:defRPr>
            </a:lvl8pPr>
            <a:lvl9pPr marL="3849350" indent="-226433" defTabSz="452865" eaLnBrk="0" fontAlgn="base" hangingPunct="0">
              <a:spcBef>
                <a:spcPct val="0"/>
              </a:spcBef>
              <a:spcAft>
                <a:spcPct val="0"/>
              </a:spcAft>
              <a:defRPr>
                <a:solidFill>
                  <a:schemeClr val="tx1"/>
                </a:solidFill>
                <a:latin typeface="Arial" panose="020B0604020202020204" pitchFamily="34" charset="0"/>
              </a:defRPr>
            </a:lvl9pPr>
          </a:lstStyle>
          <a:p>
            <a:fld id="{FC1DEE07-428B-496A-9F37-906BCE56D355}" type="slidenum">
              <a:rPr lang="en-US" altLang="en-US" smtClean="0"/>
              <a:pPr/>
              <a:t>11</a:t>
            </a:fld>
            <a:endParaRPr lang="en-US" altLang="en-US"/>
          </a:p>
        </p:txBody>
      </p:sp>
    </p:spTree>
    <p:extLst>
      <p:ext uri="{BB962C8B-B14F-4D97-AF65-F5344CB8AC3E}">
        <p14:creationId xmlns:p14="http://schemas.microsoft.com/office/powerpoint/2010/main" val="3175638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xfrm>
            <a:off x="701040" y="4473577"/>
            <a:ext cx="5608320" cy="41494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0035"/>
            <a:r>
              <a:rPr lang="en-US" altLang="en-US" dirty="0" err="1">
                <a:latin typeface="Arial" panose="020B0604020202020204" pitchFamily="34" charset="0"/>
                <a:cs typeface="Arial" panose="020B0604020202020204" pitchFamily="34" charset="0"/>
              </a:rPr>
              <a:t>ACEP</a:t>
            </a:r>
            <a:r>
              <a:rPr lang="en-US" altLang="en-US" dirty="0">
                <a:latin typeface="Arial" panose="020B0604020202020204" pitchFamily="34" charset="0"/>
                <a:cs typeface="Arial" panose="020B0604020202020204" pitchFamily="34" charset="0"/>
              </a:rPr>
              <a:t> has two components:  Wetland Reserve Easements and Agricultural Land Easements.  </a:t>
            </a:r>
          </a:p>
          <a:p>
            <a:pPr defTabSz="960035"/>
            <a:r>
              <a:rPr lang="en-US" altLang="en-US" dirty="0">
                <a:latin typeface="Arial" panose="020B0604020202020204" pitchFamily="34" charset="0"/>
                <a:cs typeface="Arial" panose="020B0604020202020204" pitchFamily="34" charset="0"/>
              </a:rPr>
              <a:t>For fiscal year 2017, Kansas received 39 applications on over 2,500 acres for Wetland Reserve Easements . This is highest number of applications for wetland</a:t>
            </a:r>
            <a:r>
              <a:rPr lang="en-US" altLang="en-US" baseline="0" dirty="0">
                <a:latin typeface="Arial" panose="020B0604020202020204" pitchFamily="34" charset="0"/>
                <a:cs typeface="Arial" panose="020B0604020202020204" pitchFamily="34" charset="0"/>
              </a:rPr>
              <a:t> easements in over 10 years.  </a:t>
            </a:r>
            <a:br>
              <a:rPr lang="en-US" altLang="en-US" baseline="0" dirty="0">
                <a:latin typeface="Arial" panose="020B0604020202020204" pitchFamily="34" charset="0"/>
                <a:cs typeface="Arial" panose="020B0604020202020204" pitchFamily="34" charset="0"/>
              </a:rPr>
            </a:br>
            <a:endParaRPr lang="en-US" altLang="en-US" baseline="0" dirty="0">
              <a:latin typeface="Arial" panose="020B0604020202020204" pitchFamily="34" charset="0"/>
              <a:cs typeface="Arial" panose="020B0604020202020204" pitchFamily="34" charset="0"/>
            </a:endParaRPr>
          </a:p>
          <a:p>
            <a:pPr defTabSz="960035"/>
            <a:r>
              <a:rPr lang="en-US" altLang="en-US" baseline="0" dirty="0">
                <a:latin typeface="Arial" panose="020B0604020202020204" pitchFamily="34" charset="0"/>
                <a:cs typeface="Arial" panose="020B0604020202020204" pitchFamily="34" charset="0"/>
              </a:rPr>
              <a:t>We are working these applications to determine which ones will receive offers for </a:t>
            </a:r>
            <a:r>
              <a:rPr lang="en-US" altLang="en-US" baseline="0" dirty="0" err="1">
                <a:latin typeface="Arial" panose="020B0604020202020204" pitchFamily="34" charset="0"/>
                <a:cs typeface="Arial" panose="020B0604020202020204" pitchFamily="34" charset="0"/>
              </a:rPr>
              <a:t>FY2017</a:t>
            </a:r>
            <a:r>
              <a:rPr lang="en-US" altLang="en-US" baseline="0"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We have close</a:t>
            </a:r>
            <a:r>
              <a:rPr lang="en-US" altLang="en-US" baseline="0" dirty="0">
                <a:latin typeface="Arial" panose="020B0604020202020204" pitchFamily="34" charset="0"/>
                <a:cs typeface="Arial" panose="020B0604020202020204" pitchFamily="34" charset="0"/>
              </a:rPr>
              <a:t> to $6 million in funds allocation to make offers to landowners.  Each offer that is made is to include the easement purchase amount as well as the cost for the restoration of the wetland easement area.   </a:t>
            </a:r>
          </a:p>
          <a:p>
            <a:pPr defTabSz="960035"/>
            <a:endParaRPr lang="en-US" altLang="en-US" baseline="0" dirty="0">
              <a:latin typeface="Arial" panose="020B0604020202020204" pitchFamily="34" charset="0"/>
              <a:cs typeface="Arial" panose="020B0604020202020204" pitchFamily="34" charset="0"/>
            </a:endParaRPr>
          </a:p>
          <a:p>
            <a:pPr defTabSz="960035">
              <a:defRPr/>
            </a:pPr>
            <a:r>
              <a:rPr lang="en-US" altLang="en-US" baseline="0" dirty="0">
                <a:latin typeface="Arial" panose="020B0604020202020204" pitchFamily="34" charset="0"/>
                <a:cs typeface="Arial" panose="020B0604020202020204" pitchFamily="34" charset="0"/>
              </a:rPr>
              <a:t>No applications were received this fiscal year for Agricultural Lands Easements through the general ACEP application process.  There are a couple of reasons why we didn’t have any. One reason is many Kansas land trusts haven’t had the funding match to purchase easements. </a:t>
            </a:r>
          </a:p>
          <a:p>
            <a:pPr defTabSz="960035">
              <a:defRPr/>
            </a:pPr>
            <a:endParaRPr lang="en-US" altLang="en-US" baseline="0" dirty="0">
              <a:latin typeface="Arial" panose="020B0604020202020204" pitchFamily="34" charset="0"/>
              <a:cs typeface="Arial" panose="020B0604020202020204" pitchFamily="34" charset="0"/>
            </a:endParaRPr>
          </a:p>
          <a:p>
            <a:pPr defTabSz="960035">
              <a:defRPr/>
            </a:pPr>
            <a:r>
              <a:rPr lang="en-US" altLang="en-US" baseline="0" dirty="0">
                <a:latin typeface="Arial" panose="020B0604020202020204" pitchFamily="34" charset="0"/>
                <a:cs typeface="Arial" panose="020B0604020202020204" pitchFamily="34" charset="0"/>
              </a:rPr>
              <a:t>Another reason is that with some of our RCPP partnerships, the partner is acquiring easements through RCPP funding.  Our RCPP partnership with The Nature Conversancy is an example where the partner is acquiring easements using funds set aside through </a:t>
            </a:r>
            <a:r>
              <a:rPr lang="en-US" altLang="en-US" baseline="0" dirty="0" err="1">
                <a:latin typeface="Arial" panose="020B0604020202020204" pitchFamily="34" charset="0"/>
                <a:cs typeface="Arial" panose="020B0604020202020204" pitchFamily="34" charset="0"/>
              </a:rPr>
              <a:t>RCPP</a:t>
            </a:r>
            <a:r>
              <a:rPr lang="en-US" altLang="en-US" baseline="0" dirty="0">
                <a:latin typeface="Arial" panose="020B0604020202020204" pitchFamily="34" charset="0"/>
                <a:cs typeface="Arial" panose="020B0604020202020204" pitchFamily="34" charset="0"/>
              </a:rPr>
              <a:t>. </a:t>
            </a:r>
            <a:endParaRPr lang="en-US" altLang="en-US" dirty="0">
              <a:latin typeface="Arial" panose="020B0604020202020204" pitchFamily="34" charset="0"/>
              <a:cs typeface="Arial" panose="020B0604020202020204" pitchFamily="34" charset="0"/>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70662" indent="-296408">
              <a:defRPr>
                <a:solidFill>
                  <a:schemeClr val="tx1"/>
                </a:solidFill>
                <a:latin typeface="Arial" panose="020B0604020202020204" pitchFamily="34" charset="0"/>
              </a:defRPr>
            </a:lvl2pPr>
            <a:lvl3pPr marL="1185634" indent="-237127">
              <a:defRPr>
                <a:solidFill>
                  <a:schemeClr val="tx1"/>
                </a:solidFill>
                <a:latin typeface="Arial" panose="020B0604020202020204" pitchFamily="34" charset="0"/>
              </a:defRPr>
            </a:lvl3pPr>
            <a:lvl4pPr marL="1659887" indent="-237127">
              <a:defRPr>
                <a:solidFill>
                  <a:schemeClr val="tx1"/>
                </a:solidFill>
                <a:latin typeface="Arial" panose="020B0604020202020204" pitchFamily="34" charset="0"/>
              </a:defRPr>
            </a:lvl4pPr>
            <a:lvl5pPr marL="2134141" indent="-237127">
              <a:defRPr>
                <a:solidFill>
                  <a:schemeClr val="tx1"/>
                </a:solidFill>
                <a:latin typeface="Arial" panose="020B0604020202020204" pitchFamily="34" charset="0"/>
              </a:defRPr>
            </a:lvl5pPr>
            <a:lvl6pPr marL="2608395" indent="-237127" defTabSz="474254" eaLnBrk="0" fontAlgn="base" hangingPunct="0">
              <a:spcBef>
                <a:spcPct val="0"/>
              </a:spcBef>
              <a:spcAft>
                <a:spcPct val="0"/>
              </a:spcAft>
              <a:defRPr>
                <a:solidFill>
                  <a:schemeClr val="tx1"/>
                </a:solidFill>
                <a:latin typeface="Arial" panose="020B0604020202020204" pitchFamily="34" charset="0"/>
              </a:defRPr>
            </a:lvl6pPr>
            <a:lvl7pPr marL="3082648" indent="-237127" defTabSz="474254" eaLnBrk="0" fontAlgn="base" hangingPunct="0">
              <a:spcBef>
                <a:spcPct val="0"/>
              </a:spcBef>
              <a:spcAft>
                <a:spcPct val="0"/>
              </a:spcAft>
              <a:defRPr>
                <a:solidFill>
                  <a:schemeClr val="tx1"/>
                </a:solidFill>
                <a:latin typeface="Arial" panose="020B0604020202020204" pitchFamily="34" charset="0"/>
              </a:defRPr>
            </a:lvl7pPr>
            <a:lvl8pPr marL="3556902" indent="-237127" defTabSz="474254" eaLnBrk="0" fontAlgn="base" hangingPunct="0">
              <a:spcBef>
                <a:spcPct val="0"/>
              </a:spcBef>
              <a:spcAft>
                <a:spcPct val="0"/>
              </a:spcAft>
              <a:defRPr>
                <a:solidFill>
                  <a:schemeClr val="tx1"/>
                </a:solidFill>
                <a:latin typeface="Arial" panose="020B0604020202020204" pitchFamily="34" charset="0"/>
              </a:defRPr>
            </a:lvl8pPr>
            <a:lvl9pPr marL="4031155" indent="-237127" defTabSz="474254" eaLnBrk="0" fontAlgn="base" hangingPunct="0">
              <a:spcBef>
                <a:spcPct val="0"/>
              </a:spcBef>
              <a:spcAft>
                <a:spcPct val="0"/>
              </a:spcAft>
              <a:defRPr>
                <a:solidFill>
                  <a:schemeClr val="tx1"/>
                </a:solidFill>
                <a:latin typeface="Arial" panose="020B0604020202020204" pitchFamily="34" charset="0"/>
              </a:defRPr>
            </a:lvl9pPr>
          </a:lstStyle>
          <a:p>
            <a:fld id="{4343FCC4-6525-4AF0-B9CD-DD53E93E3805}" type="slidenum">
              <a:rPr lang="en-US" altLang="en-US" smtClean="0"/>
              <a:pPr/>
              <a:t>12</a:t>
            </a:fld>
            <a:endParaRPr lang="en-US" altLang="en-US"/>
          </a:p>
        </p:txBody>
      </p:sp>
    </p:spTree>
    <p:extLst>
      <p:ext uri="{BB962C8B-B14F-4D97-AF65-F5344CB8AC3E}">
        <p14:creationId xmlns:p14="http://schemas.microsoft.com/office/powerpoint/2010/main" val="1843849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xfrm>
            <a:off x="701040" y="4473577"/>
            <a:ext cx="5608320" cy="43561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solidFill>
                  <a:srgbClr val="C00000"/>
                </a:solidFill>
                <a:latin typeface="Arial" panose="020B0604020202020204" pitchFamily="34" charset="0"/>
                <a:cs typeface="Arial" panose="020B0604020202020204" pitchFamily="34" charset="0"/>
              </a:rPr>
              <a:t>NRCS received funding to complete</a:t>
            </a:r>
            <a:r>
              <a:rPr lang="en-US" altLang="en-US" baseline="0" dirty="0">
                <a:solidFill>
                  <a:srgbClr val="C00000"/>
                </a:solidFill>
                <a:latin typeface="Arial" panose="020B0604020202020204" pitchFamily="34" charset="0"/>
                <a:cs typeface="Arial" panose="020B0604020202020204" pitchFamily="34" charset="0"/>
              </a:rPr>
              <a:t> assessments on 7 dams in FY-16</a:t>
            </a:r>
            <a:r>
              <a:rPr lang="en-US" altLang="en-US" dirty="0">
                <a:solidFill>
                  <a:srgbClr val="C00000"/>
                </a:solidFill>
                <a:latin typeface="Arial" panose="020B0604020202020204" pitchFamily="34" charset="0"/>
                <a:cs typeface="Arial" panose="020B0604020202020204" pitchFamily="34" charset="0"/>
              </a:rPr>
              <a:t>.   We</a:t>
            </a:r>
            <a:r>
              <a:rPr lang="en-US" altLang="en-US" baseline="0" dirty="0">
                <a:solidFill>
                  <a:srgbClr val="C00000"/>
                </a:solidFill>
                <a:latin typeface="Arial" panose="020B0604020202020204" pitchFamily="34" charset="0"/>
                <a:cs typeface="Arial" panose="020B0604020202020204" pitchFamily="34" charset="0"/>
              </a:rPr>
              <a:t> started the assessments last fall. They have been completed, so we are now distributing copies to the Watershed Districts and other local sponsors. </a:t>
            </a:r>
          </a:p>
          <a:p>
            <a:endParaRPr lang="en-US" altLang="en-US" baseline="0" dirty="0">
              <a:solidFill>
                <a:srgbClr val="C00000"/>
              </a:solidFill>
              <a:latin typeface="Arial" panose="020B0604020202020204" pitchFamily="34" charset="0"/>
              <a:cs typeface="Arial" panose="020B0604020202020204" pitchFamily="34" charset="0"/>
            </a:endParaRPr>
          </a:p>
          <a:p>
            <a:r>
              <a:rPr lang="en-US" altLang="en-US" baseline="0" dirty="0">
                <a:solidFill>
                  <a:srgbClr val="C00000"/>
                </a:solidFill>
                <a:latin typeface="Arial" panose="020B0604020202020204" pitchFamily="34" charset="0"/>
                <a:cs typeface="Arial" panose="020B0604020202020204" pitchFamily="34" charset="0"/>
              </a:rPr>
              <a:t>In addition, NRCS continues to work with watershed districts in Butler County to complete rehabilitation planning on 4 of 5 project dams.  </a:t>
            </a:r>
          </a:p>
          <a:p>
            <a:endParaRPr lang="en-US" altLang="en-US" baseline="0" dirty="0">
              <a:solidFill>
                <a:srgbClr val="C00000"/>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a:solidFill>
                  <a:srgbClr val="C00000"/>
                </a:solidFill>
                <a:latin typeface="Arial" panose="020B0604020202020204" pitchFamily="34" charset="0"/>
                <a:cs typeface="Arial" panose="020B0604020202020204" pitchFamily="34" charset="0"/>
              </a:rPr>
              <a:t>For the 5</a:t>
            </a:r>
            <a:r>
              <a:rPr lang="en-US" altLang="en-US" baseline="30000" dirty="0">
                <a:solidFill>
                  <a:srgbClr val="C00000"/>
                </a:solidFill>
                <a:latin typeface="Arial" panose="020B0604020202020204" pitchFamily="34" charset="0"/>
                <a:cs typeface="Arial" panose="020B0604020202020204" pitchFamily="34" charset="0"/>
              </a:rPr>
              <a:t>th</a:t>
            </a:r>
            <a:r>
              <a:rPr lang="en-US" altLang="en-US" baseline="0" dirty="0">
                <a:solidFill>
                  <a:srgbClr val="C00000"/>
                </a:solidFill>
                <a:latin typeface="Arial" panose="020B0604020202020204" pitchFamily="34" charset="0"/>
                <a:cs typeface="Arial" panose="020B0604020202020204" pitchFamily="34" charset="0"/>
              </a:rPr>
              <a:t> project, removing a house in the Breach Inundation Area took away the dam’s High Hazard Classification and the need to rehab the dam.</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a:solidFill>
                  <a:srgbClr val="C00000"/>
                </a:solidFill>
                <a:latin typeface="Arial" panose="020B0604020202020204" pitchFamily="34" charset="0"/>
                <a:cs typeface="Arial" panose="020B0604020202020204" pitchFamily="34" charset="0"/>
              </a:rPr>
              <a:t> </a:t>
            </a:r>
          </a:p>
          <a:p>
            <a:r>
              <a:rPr lang="en-US" altLang="en-US" baseline="0" dirty="0">
                <a:solidFill>
                  <a:srgbClr val="C00000"/>
                </a:solidFill>
                <a:latin typeface="Arial" panose="020B0604020202020204" pitchFamily="34" charset="0"/>
                <a:cs typeface="Arial" panose="020B0604020202020204" pitchFamily="34" charset="0"/>
              </a:rPr>
              <a:t>For the remaining projects, federal rehabilitation alternatives selected during the planning phase will allow NRCS to pursue funding for design and construction if requested by the Watershed Districts.</a:t>
            </a:r>
          </a:p>
          <a:p>
            <a:endParaRPr lang="en-US" altLang="en-US" baseline="0" dirty="0">
              <a:solidFill>
                <a:srgbClr val="C00000"/>
              </a:solidFill>
              <a:latin typeface="Arial" panose="020B0604020202020204" pitchFamily="34" charset="0"/>
              <a:cs typeface="Arial" panose="020B0604020202020204" pitchFamily="34" charset="0"/>
            </a:endParaRPr>
          </a:p>
          <a:p>
            <a:r>
              <a:rPr lang="en-US" altLang="en-US" dirty="0">
                <a:solidFill>
                  <a:srgbClr val="C00000"/>
                </a:solidFill>
                <a:latin typeface="Arial" panose="020B0604020202020204" pitchFamily="34" charset="0"/>
                <a:cs typeface="Arial" panose="020B0604020202020204" pitchFamily="34" charset="0"/>
              </a:rPr>
              <a:t>Adding</a:t>
            </a:r>
            <a:r>
              <a:rPr lang="en-US" altLang="en-US" baseline="0" dirty="0">
                <a:solidFill>
                  <a:srgbClr val="C00000"/>
                </a:solidFill>
                <a:latin typeface="Arial" panose="020B0604020202020204" pitchFamily="34" charset="0"/>
                <a:cs typeface="Arial" panose="020B0604020202020204" pitchFamily="34" charset="0"/>
              </a:rPr>
              <a:t> new water supply is now an eligible purpose for rehabilitation funding on a case by case basis.   </a:t>
            </a:r>
            <a:endParaRPr lang="en-US" altLang="en-US" dirty="0">
              <a:solidFill>
                <a:srgbClr val="C00000"/>
              </a:solidFill>
              <a:latin typeface="Arial" panose="020B0604020202020204" pitchFamily="34" charset="0"/>
              <a:cs typeface="Arial" panose="020B0604020202020204" pitchFamily="34" charset="0"/>
            </a:endParaRPr>
          </a:p>
          <a:p>
            <a:endParaRPr lang="en-US" altLang="en-US" dirty="0">
              <a:solidFill>
                <a:srgbClr val="C00000"/>
              </a:solidFill>
              <a:latin typeface="Arial" panose="020B0604020202020204" pitchFamily="34" charset="0"/>
              <a:cs typeface="Arial" panose="020B0604020202020204" pitchFamily="34" charset="0"/>
            </a:endParaRPr>
          </a:p>
          <a:p>
            <a:r>
              <a:rPr lang="en-US" altLang="en-US" dirty="0"/>
              <a:t>We have</a:t>
            </a:r>
            <a:r>
              <a:rPr lang="en-US" altLang="en-US" baseline="0" dirty="0"/>
              <a:t> an number of  active </a:t>
            </a:r>
            <a:r>
              <a:rPr lang="en-US" altLang="en-US" dirty="0"/>
              <a:t>projects this year under the Emergency Watershed Program. The next few slides describe the program, the list of projects and finally some pictures of the damage and repairs being done in the affected counties. </a:t>
            </a:r>
          </a:p>
          <a:p>
            <a:endParaRPr lang="en-US" altLang="en-US" dirty="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70662" indent="-296408">
              <a:defRPr>
                <a:solidFill>
                  <a:schemeClr val="tx1"/>
                </a:solidFill>
                <a:latin typeface="Arial" panose="020B0604020202020204" pitchFamily="34" charset="0"/>
              </a:defRPr>
            </a:lvl2pPr>
            <a:lvl3pPr marL="1185634" indent="-237127">
              <a:defRPr>
                <a:solidFill>
                  <a:schemeClr val="tx1"/>
                </a:solidFill>
                <a:latin typeface="Arial" panose="020B0604020202020204" pitchFamily="34" charset="0"/>
              </a:defRPr>
            </a:lvl3pPr>
            <a:lvl4pPr marL="1659887" indent="-237127">
              <a:defRPr>
                <a:solidFill>
                  <a:schemeClr val="tx1"/>
                </a:solidFill>
                <a:latin typeface="Arial" panose="020B0604020202020204" pitchFamily="34" charset="0"/>
              </a:defRPr>
            </a:lvl4pPr>
            <a:lvl5pPr marL="2134141" indent="-237127">
              <a:defRPr>
                <a:solidFill>
                  <a:schemeClr val="tx1"/>
                </a:solidFill>
                <a:latin typeface="Arial" panose="020B0604020202020204" pitchFamily="34" charset="0"/>
              </a:defRPr>
            </a:lvl5pPr>
            <a:lvl6pPr marL="2608395" indent="-237127" defTabSz="474254" eaLnBrk="0" fontAlgn="base" hangingPunct="0">
              <a:spcBef>
                <a:spcPct val="0"/>
              </a:spcBef>
              <a:spcAft>
                <a:spcPct val="0"/>
              </a:spcAft>
              <a:defRPr>
                <a:solidFill>
                  <a:schemeClr val="tx1"/>
                </a:solidFill>
                <a:latin typeface="Arial" panose="020B0604020202020204" pitchFamily="34" charset="0"/>
              </a:defRPr>
            </a:lvl6pPr>
            <a:lvl7pPr marL="3082648" indent="-237127" defTabSz="474254" eaLnBrk="0" fontAlgn="base" hangingPunct="0">
              <a:spcBef>
                <a:spcPct val="0"/>
              </a:spcBef>
              <a:spcAft>
                <a:spcPct val="0"/>
              </a:spcAft>
              <a:defRPr>
                <a:solidFill>
                  <a:schemeClr val="tx1"/>
                </a:solidFill>
                <a:latin typeface="Arial" panose="020B0604020202020204" pitchFamily="34" charset="0"/>
              </a:defRPr>
            </a:lvl7pPr>
            <a:lvl8pPr marL="3556902" indent="-237127" defTabSz="474254" eaLnBrk="0" fontAlgn="base" hangingPunct="0">
              <a:spcBef>
                <a:spcPct val="0"/>
              </a:spcBef>
              <a:spcAft>
                <a:spcPct val="0"/>
              </a:spcAft>
              <a:defRPr>
                <a:solidFill>
                  <a:schemeClr val="tx1"/>
                </a:solidFill>
                <a:latin typeface="Arial" panose="020B0604020202020204" pitchFamily="34" charset="0"/>
              </a:defRPr>
            </a:lvl8pPr>
            <a:lvl9pPr marL="4031155" indent="-237127" defTabSz="474254" eaLnBrk="0" fontAlgn="base" hangingPunct="0">
              <a:spcBef>
                <a:spcPct val="0"/>
              </a:spcBef>
              <a:spcAft>
                <a:spcPct val="0"/>
              </a:spcAft>
              <a:defRPr>
                <a:solidFill>
                  <a:schemeClr val="tx1"/>
                </a:solidFill>
                <a:latin typeface="Arial" panose="020B0604020202020204" pitchFamily="34" charset="0"/>
              </a:defRPr>
            </a:lvl9pPr>
          </a:lstStyle>
          <a:p>
            <a:fld id="{86984C1C-539A-45ED-BF8F-8BA760301C21}" type="slidenum">
              <a:rPr lang="en-US" altLang="en-US" smtClean="0"/>
              <a:pPr/>
              <a:t>13</a:t>
            </a:fld>
            <a:endParaRPr lang="en-US" altLang="en-US"/>
          </a:p>
        </p:txBody>
      </p:sp>
    </p:spTree>
    <p:extLst>
      <p:ext uri="{BB962C8B-B14F-4D97-AF65-F5344CB8AC3E}">
        <p14:creationId xmlns:p14="http://schemas.microsoft.com/office/powerpoint/2010/main" val="3286199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040" y="4473577"/>
            <a:ext cx="5608320" cy="4160060"/>
          </a:xfrm>
        </p:spPr>
        <p:txBody>
          <a:bodyPr/>
          <a:lstStyle/>
          <a:p>
            <a:r>
              <a:rPr lang="en-US" altLang="en-US" dirty="0">
                <a:solidFill>
                  <a:schemeClr val="tx1"/>
                </a:solidFill>
              </a:rPr>
              <a:t>Kansas NRCS</a:t>
            </a:r>
            <a:r>
              <a:rPr lang="en-US" altLang="en-US" baseline="0" dirty="0">
                <a:solidFill>
                  <a:schemeClr val="tx1"/>
                </a:solidFill>
              </a:rPr>
              <a:t> is actively providing financial and technical assistance to the largest EWP project workload since 2009.</a:t>
            </a:r>
          </a:p>
          <a:p>
            <a:r>
              <a:rPr lang="en-US" altLang="en-US" dirty="0">
                <a:solidFill>
                  <a:schemeClr val="tx1"/>
                </a:solidFill>
              </a:rPr>
              <a:t>Currently we have</a:t>
            </a:r>
            <a:r>
              <a:rPr lang="en-US" altLang="en-US" baseline="0" dirty="0">
                <a:solidFill>
                  <a:schemeClr val="tx1"/>
                </a:solidFill>
              </a:rPr>
              <a:t> 7 projects involving 15 sites that have received funding assistance that totals just over $2 Million. </a:t>
            </a:r>
          </a:p>
          <a:p>
            <a:endParaRPr lang="en-US" altLang="en-US" baseline="0" dirty="0">
              <a:solidFill>
                <a:schemeClr val="tx1"/>
              </a:solidFill>
            </a:endParaRPr>
          </a:p>
          <a:p>
            <a:pPr defTabSz="948507">
              <a:defRPr/>
            </a:pPr>
            <a:r>
              <a:rPr lang="en-US" dirty="0">
                <a:solidFill>
                  <a:schemeClr val="tx1"/>
                </a:solidFill>
              </a:rPr>
              <a:t>The Emergency Watershed Protection programs </a:t>
            </a:r>
            <a:r>
              <a:rPr lang="en-US" dirty="0">
                <a:solidFill>
                  <a:schemeClr val="tx1"/>
                </a:solidFill>
                <a:latin typeface="Times New Roman" panose="02020603050405020304" pitchFamily="18" charset="0"/>
                <a:cs typeface="Times New Roman" panose="02020603050405020304" pitchFamily="18" charset="0"/>
              </a:rPr>
              <a:t>assists project sponsors with implementing emergency recovery measures that relieve imminent hazards to life or property created by a natural disaster that caused a sudden impairment of a watershed.</a:t>
            </a:r>
          </a:p>
          <a:p>
            <a:endParaRPr lang="en-US" altLang="en-US" dirty="0">
              <a:solidFill>
                <a:schemeClr val="tx1"/>
              </a:solidFill>
            </a:endParaRPr>
          </a:p>
          <a:p>
            <a:r>
              <a:rPr lang="en-US" altLang="en-US" baseline="0" dirty="0">
                <a:solidFill>
                  <a:schemeClr val="tx1"/>
                </a:solidFill>
              </a:rPr>
              <a:t>Sponsors for these projects are counties, townships and watershed districts that have requested assistance with streambank damages, tornado debris removal, and watershed flood control damages from the natural disaster events in 2016.</a:t>
            </a:r>
          </a:p>
          <a:p>
            <a:endParaRPr lang="en-US" altLang="en-US" dirty="0">
              <a:solidFill>
                <a:schemeClr val="tx1"/>
              </a:solidFill>
            </a:endParaRPr>
          </a:p>
          <a:p>
            <a:r>
              <a:rPr lang="en-US" altLang="en-US" dirty="0">
                <a:solidFill>
                  <a:schemeClr val="tx1"/>
                </a:solidFill>
              </a:rPr>
              <a:t>Assistance</a:t>
            </a:r>
            <a:r>
              <a:rPr lang="en-US" altLang="en-US" baseline="0" dirty="0">
                <a:solidFill>
                  <a:schemeClr val="tx1"/>
                </a:solidFill>
              </a:rPr>
              <a:t> requests need to be submitted within 60 days of the disaster event. Funded projects are either Exigencies that require treatment immediately within 10 days, or are Non-exigencies which allows up to 220 days to implement.</a:t>
            </a:r>
          </a:p>
          <a:p>
            <a:endParaRPr lang="en-US" altLang="en-US" baseline="0" dirty="0">
              <a:solidFill>
                <a:schemeClr val="tx1"/>
              </a:solidFill>
            </a:endParaRPr>
          </a:p>
          <a:p>
            <a:r>
              <a:rPr lang="en-US" altLang="en-US" baseline="0" dirty="0">
                <a:solidFill>
                  <a:schemeClr val="tx1"/>
                </a:solidFill>
              </a:rPr>
              <a:t>The next slide lists the EWP projects recently completed or in-progress.</a:t>
            </a:r>
            <a:endParaRPr lang="en-US" altLang="en-US" dirty="0">
              <a:solidFill>
                <a:schemeClr val="tx1"/>
              </a:solidFill>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70662" indent="-296408">
              <a:defRPr>
                <a:solidFill>
                  <a:schemeClr val="tx1"/>
                </a:solidFill>
                <a:latin typeface="Arial" panose="020B0604020202020204" pitchFamily="34" charset="0"/>
              </a:defRPr>
            </a:lvl2pPr>
            <a:lvl3pPr marL="1185634" indent="-237127">
              <a:defRPr>
                <a:solidFill>
                  <a:schemeClr val="tx1"/>
                </a:solidFill>
                <a:latin typeface="Arial" panose="020B0604020202020204" pitchFamily="34" charset="0"/>
              </a:defRPr>
            </a:lvl3pPr>
            <a:lvl4pPr marL="1659887" indent="-237127">
              <a:defRPr>
                <a:solidFill>
                  <a:schemeClr val="tx1"/>
                </a:solidFill>
                <a:latin typeface="Arial" panose="020B0604020202020204" pitchFamily="34" charset="0"/>
              </a:defRPr>
            </a:lvl4pPr>
            <a:lvl5pPr marL="2134141" indent="-237127">
              <a:defRPr>
                <a:solidFill>
                  <a:schemeClr val="tx1"/>
                </a:solidFill>
                <a:latin typeface="Arial" panose="020B0604020202020204" pitchFamily="34" charset="0"/>
              </a:defRPr>
            </a:lvl5pPr>
            <a:lvl6pPr marL="2608395" indent="-237127" defTabSz="474254" eaLnBrk="0" fontAlgn="base" hangingPunct="0">
              <a:spcBef>
                <a:spcPct val="0"/>
              </a:spcBef>
              <a:spcAft>
                <a:spcPct val="0"/>
              </a:spcAft>
              <a:defRPr>
                <a:solidFill>
                  <a:schemeClr val="tx1"/>
                </a:solidFill>
                <a:latin typeface="Arial" panose="020B0604020202020204" pitchFamily="34" charset="0"/>
              </a:defRPr>
            </a:lvl6pPr>
            <a:lvl7pPr marL="3082648" indent="-237127" defTabSz="474254" eaLnBrk="0" fontAlgn="base" hangingPunct="0">
              <a:spcBef>
                <a:spcPct val="0"/>
              </a:spcBef>
              <a:spcAft>
                <a:spcPct val="0"/>
              </a:spcAft>
              <a:defRPr>
                <a:solidFill>
                  <a:schemeClr val="tx1"/>
                </a:solidFill>
                <a:latin typeface="Arial" panose="020B0604020202020204" pitchFamily="34" charset="0"/>
              </a:defRPr>
            </a:lvl7pPr>
            <a:lvl8pPr marL="3556902" indent="-237127" defTabSz="474254" eaLnBrk="0" fontAlgn="base" hangingPunct="0">
              <a:spcBef>
                <a:spcPct val="0"/>
              </a:spcBef>
              <a:spcAft>
                <a:spcPct val="0"/>
              </a:spcAft>
              <a:defRPr>
                <a:solidFill>
                  <a:schemeClr val="tx1"/>
                </a:solidFill>
                <a:latin typeface="Arial" panose="020B0604020202020204" pitchFamily="34" charset="0"/>
              </a:defRPr>
            </a:lvl8pPr>
            <a:lvl9pPr marL="4031155" indent="-237127" defTabSz="474254" eaLnBrk="0" fontAlgn="base" hangingPunct="0">
              <a:spcBef>
                <a:spcPct val="0"/>
              </a:spcBef>
              <a:spcAft>
                <a:spcPct val="0"/>
              </a:spcAft>
              <a:defRPr>
                <a:solidFill>
                  <a:schemeClr val="tx1"/>
                </a:solidFill>
                <a:latin typeface="Arial" panose="020B0604020202020204" pitchFamily="34" charset="0"/>
              </a:defRPr>
            </a:lvl9pPr>
          </a:lstStyle>
          <a:p>
            <a:fld id="{FC1DEE07-428B-496A-9F37-906BCE56D355}" type="slidenum">
              <a:rPr lang="en-US" altLang="en-US" smtClean="0"/>
              <a:pPr/>
              <a:t>14</a:t>
            </a:fld>
            <a:endParaRPr lang="en-US" altLang="en-US"/>
          </a:p>
        </p:txBody>
      </p:sp>
    </p:spTree>
    <p:extLst>
      <p:ext uri="{BB962C8B-B14F-4D97-AF65-F5344CB8AC3E}">
        <p14:creationId xmlns:p14="http://schemas.microsoft.com/office/powerpoint/2010/main" val="3413519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This table illustrates the 7 approved projects from 2016 storm events, along with</a:t>
            </a:r>
            <a:r>
              <a:rPr lang="en-US" baseline="0" dirty="0"/>
              <a:t> a brief description, current status and funding level.</a:t>
            </a:r>
          </a:p>
          <a:p>
            <a:pPr>
              <a:defRPr/>
            </a:pPr>
            <a:endParaRPr lang="en-US" baseline="0" dirty="0"/>
          </a:p>
          <a:p>
            <a:pPr>
              <a:defRPr/>
            </a:pPr>
            <a:r>
              <a:rPr lang="en-US" baseline="0" dirty="0"/>
              <a:t>My last couple of slides show some of the damage in these counties.</a:t>
            </a:r>
            <a:endParaRPr lang="en-US"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70662" indent="-296408">
              <a:defRPr>
                <a:solidFill>
                  <a:schemeClr val="tx1"/>
                </a:solidFill>
                <a:latin typeface="Arial" panose="020B0604020202020204" pitchFamily="34" charset="0"/>
              </a:defRPr>
            </a:lvl2pPr>
            <a:lvl3pPr marL="1185634" indent="-237127">
              <a:defRPr>
                <a:solidFill>
                  <a:schemeClr val="tx1"/>
                </a:solidFill>
                <a:latin typeface="Arial" panose="020B0604020202020204" pitchFamily="34" charset="0"/>
              </a:defRPr>
            </a:lvl3pPr>
            <a:lvl4pPr marL="1659887" indent="-237127">
              <a:defRPr>
                <a:solidFill>
                  <a:schemeClr val="tx1"/>
                </a:solidFill>
                <a:latin typeface="Arial" panose="020B0604020202020204" pitchFamily="34" charset="0"/>
              </a:defRPr>
            </a:lvl4pPr>
            <a:lvl5pPr marL="2134141" indent="-237127">
              <a:defRPr>
                <a:solidFill>
                  <a:schemeClr val="tx1"/>
                </a:solidFill>
                <a:latin typeface="Arial" panose="020B0604020202020204" pitchFamily="34" charset="0"/>
              </a:defRPr>
            </a:lvl5pPr>
            <a:lvl6pPr marL="2608395" indent="-237127" defTabSz="474254" eaLnBrk="0" fontAlgn="base" hangingPunct="0">
              <a:spcBef>
                <a:spcPct val="0"/>
              </a:spcBef>
              <a:spcAft>
                <a:spcPct val="0"/>
              </a:spcAft>
              <a:defRPr>
                <a:solidFill>
                  <a:schemeClr val="tx1"/>
                </a:solidFill>
                <a:latin typeface="Arial" panose="020B0604020202020204" pitchFamily="34" charset="0"/>
              </a:defRPr>
            </a:lvl6pPr>
            <a:lvl7pPr marL="3082648" indent="-237127" defTabSz="474254" eaLnBrk="0" fontAlgn="base" hangingPunct="0">
              <a:spcBef>
                <a:spcPct val="0"/>
              </a:spcBef>
              <a:spcAft>
                <a:spcPct val="0"/>
              </a:spcAft>
              <a:defRPr>
                <a:solidFill>
                  <a:schemeClr val="tx1"/>
                </a:solidFill>
                <a:latin typeface="Arial" panose="020B0604020202020204" pitchFamily="34" charset="0"/>
              </a:defRPr>
            </a:lvl7pPr>
            <a:lvl8pPr marL="3556902" indent="-237127" defTabSz="474254" eaLnBrk="0" fontAlgn="base" hangingPunct="0">
              <a:spcBef>
                <a:spcPct val="0"/>
              </a:spcBef>
              <a:spcAft>
                <a:spcPct val="0"/>
              </a:spcAft>
              <a:defRPr>
                <a:solidFill>
                  <a:schemeClr val="tx1"/>
                </a:solidFill>
                <a:latin typeface="Arial" panose="020B0604020202020204" pitchFamily="34" charset="0"/>
              </a:defRPr>
            </a:lvl8pPr>
            <a:lvl9pPr marL="4031155" indent="-237127" defTabSz="474254" eaLnBrk="0" fontAlgn="base" hangingPunct="0">
              <a:spcBef>
                <a:spcPct val="0"/>
              </a:spcBef>
              <a:spcAft>
                <a:spcPct val="0"/>
              </a:spcAft>
              <a:defRPr>
                <a:solidFill>
                  <a:schemeClr val="tx1"/>
                </a:solidFill>
                <a:latin typeface="Arial" panose="020B0604020202020204" pitchFamily="34" charset="0"/>
              </a:defRPr>
            </a:lvl9pPr>
          </a:lstStyle>
          <a:p>
            <a:fld id="{FC1DEE07-428B-496A-9F37-906BCE56D355}" type="slidenum">
              <a:rPr lang="en-US" altLang="en-US" smtClean="0"/>
              <a:pPr/>
              <a:t>15</a:t>
            </a:fld>
            <a:endParaRPr lang="en-US" altLang="en-US"/>
          </a:p>
        </p:txBody>
      </p:sp>
    </p:spTree>
    <p:extLst>
      <p:ext uri="{BB962C8B-B14F-4D97-AF65-F5344CB8AC3E}">
        <p14:creationId xmlns:p14="http://schemas.microsoft.com/office/powerpoint/2010/main" val="2902855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The is a photo of debris removal in Dickinson County.</a:t>
            </a:r>
          </a:p>
          <a:p>
            <a:pPr>
              <a:defRPr/>
            </a:pPr>
            <a:endParaRPr lang="en-US" dirty="0"/>
          </a:p>
          <a:p>
            <a:pPr>
              <a:defRPr/>
            </a:pPr>
            <a:r>
              <a:rPr lang="en-US" dirty="0"/>
              <a:t>Now</a:t>
            </a:r>
            <a:r>
              <a:rPr lang="en-US" baseline="0" dirty="0"/>
              <a:t> the next slide.</a:t>
            </a:r>
            <a:endParaRPr lang="en-US"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70662" indent="-296408">
              <a:defRPr>
                <a:solidFill>
                  <a:schemeClr val="tx1"/>
                </a:solidFill>
                <a:latin typeface="Arial" panose="020B0604020202020204" pitchFamily="34" charset="0"/>
              </a:defRPr>
            </a:lvl2pPr>
            <a:lvl3pPr marL="1185634" indent="-237127">
              <a:defRPr>
                <a:solidFill>
                  <a:schemeClr val="tx1"/>
                </a:solidFill>
                <a:latin typeface="Arial" panose="020B0604020202020204" pitchFamily="34" charset="0"/>
              </a:defRPr>
            </a:lvl3pPr>
            <a:lvl4pPr marL="1659887" indent="-237127">
              <a:defRPr>
                <a:solidFill>
                  <a:schemeClr val="tx1"/>
                </a:solidFill>
                <a:latin typeface="Arial" panose="020B0604020202020204" pitchFamily="34" charset="0"/>
              </a:defRPr>
            </a:lvl4pPr>
            <a:lvl5pPr marL="2134141" indent="-237127">
              <a:defRPr>
                <a:solidFill>
                  <a:schemeClr val="tx1"/>
                </a:solidFill>
                <a:latin typeface="Arial" panose="020B0604020202020204" pitchFamily="34" charset="0"/>
              </a:defRPr>
            </a:lvl5pPr>
            <a:lvl6pPr marL="2608395" indent="-237127" defTabSz="474254" eaLnBrk="0" fontAlgn="base" hangingPunct="0">
              <a:spcBef>
                <a:spcPct val="0"/>
              </a:spcBef>
              <a:spcAft>
                <a:spcPct val="0"/>
              </a:spcAft>
              <a:defRPr>
                <a:solidFill>
                  <a:schemeClr val="tx1"/>
                </a:solidFill>
                <a:latin typeface="Arial" panose="020B0604020202020204" pitchFamily="34" charset="0"/>
              </a:defRPr>
            </a:lvl6pPr>
            <a:lvl7pPr marL="3082648" indent="-237127" defTabSz="474254" eaLnBrk="0" fontAlgn="base" hangingPunct="0">
              <a:spcBef>
                <a:spcPct val="0"/>
              </a:spcBef>
              <a:spcAft>
                <a:spcPct val="0"/>
              </a:spcAft>
              <a:defRPr>
                <a:solidFill>
                  <a:schemeClr val="tx1"/>
                </a:solidFill>
                <a:latin typeface="Arial" panose="020B0604020202020204" pitchFamily="34" charset="0"/>
              </a:defRPr>
            </a:lvl7pPr>
            <a:lvl8pPr marL="3556902" indent="-237127" defTabSz="474254" eaLnBrk="0" fontAlgn="base" hangingPunct="0">
              <a:spcBef>
                <a:spcPct val="0"/>
              </a:spcBef>
              <a:spcAft>
                <a:spcPct val="0"/>
              </a:spcAft>
              <a:defRPr>
                <a:solidFill>
                  <a:schemeClr val="tx1"/>
                </a:solidFill>
                <a:latin typeface="Arial" panose="020B0604020202020204" pitchFamily="34" charset="0"/>
              </a:defRPr>
            </a:lvl8pPr>
            <a:lvl9pPr marL="4031155" indent="-237127" defTabSz="474254" eaLnBrk="0" fontAlgn="base" hangingPunct="0">
              <a:spcBef>
                <a:spcPct val="0"/>
              </a:spcBef>
              <a:spcAft>
                <a:spcPct val="0"/>
              </a:spcAft>
              <a:defRPr>
                <a:solidFill>
                  <a:schemeClr val="tx1"/>
                </a:solidFill>
                <a:latin typeface="Arial" panose="020B0604020202020204" pitchFamily="34" charset="0"/>
              </a:defRPr>
            </a:lvl9pPr>
          </a:lstStyle>
          <a:p>
            <a:fld id="{FC1DEE07-428B-496A-9F37-906BCE56D355}" type="slidenum">
              <a:rPr lang="en-US" altLang="en-US" smtClean="0"/>
              <a:pPr/>
              <a:t>16</a:t>
            </a:fld>
            <a:endParaRPr lang="en-US" altLang="en-US"/>
          </a:p>
        </p:txBody>
      </p:sp>
    </p:spTree>
    <p:extLst>
      <p:ext uri="{BB962C8B-B14F-4D97-AF65-F5344CB8AC3E}">
        <p14:creationId xmlns:p14="http://schemas.microsoft.com/office/powerpoint/2010/main" val="2735038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On the right, this shows the streambank damage in Brown County.</a:t>
            </a:r>
            <a:r>
              <a:rPr lang="en-US" baseline="0" dirty="0"/>
              <a:t> This exigency project was completed in February.</a:t>
            </a:r>
          </a:p>
          <a:p>
            <a:pPr>
              <a:defRPr/>
            </a:pPr>
            <a:endParaRPr lang="en-US" baseline="0" dirty="0"/>
          </a:p>
          <a:p>
            <a:pPr>
              <a:defRPr/>
            </a:pPr>
            <a:r>
              <a:rPr lang="en-US" baseline="0" dirty="0"/>
              <a:t>On the left, Marion County project’s design is completed and is out to bid.</a:t>
            </a:r>
          </a:p>
          <a:p>
            <a:pPr>
              <a:defRPr/>
            </a:pPr>
            <a:endParaRPr lang="en-US" baseline="0" dirty="0"/>
          </a:p>
          <a:p>
            <a:pPr>
              <a:defRPr/>
            </a:pPr>
            <a:r>
              <a:rPr lang="en-US" baseline="0" dirty="0"/>
              <a:t>Next slide. This wraps up my presentation.</a:t>
            </a:r>
          </a:p>
          <a:p>
            <a:pPr>
              <a:defRPr/>
            </a:pPr>
            <a:r>
              <a:rPr lang="en-US" baseline="0" dirty="0"/>
              <a:t>Are there any questions?</a:t>
            </a:r>
          </a:p>
          <a:p>
            <a:pPr>
              <a:defRPr/>
            </a:pPr>
            <a:endParaRPr lang="en-US" baseline="0" dirty="0"/>
          </a:p>
          <a:p>
            <a:pPr>
              <a:defRPr/>
            </a:pPr>
            <a:r>
              <a:rPr lang="en-US" baseline="0" dirty="0"/>
              <a:t>Thank you!</a:t>
            </a:r>
          </a:p>
          <a:p>
            <a:pPr>
              <a:defRPr/>
            </a:pPr>
            <a:endParaRPr lang="en-US" baseline="0" dirty="0"/>
          </a:p>
          <a:p>
            <a:pPr>
              <a:defRPr/>
            </a:pPr>
            <a:endParaRPr lang="en-US"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70662" indent="-296408">
              <a:defRPr>
                <a:solidFill>
                  <a:schemeClr val="tx1"/>
                </a:solidFill>
                <a:latin typeface="Arial" panose="020B0604020202020204" pitchFamily="34" charset="0"/>
              </a:defRPr>
            </a:lvl2pPr>
            <a:lvl3pPr marL="1185634" indent="-237127">
              <a:defRPr>
                <a:solidFill>
                  <a:schemeClr val="tx1"/>
                </a:solidFill>
                <a:latin typeface="Arial" panose="020B0604020202020204" pitchFamily="34" charset="0"/>
              </a:defRPr>
            </a:lvl3pPr>
            <a:lvl4pPr marL="1659887" indent="-237127">
              <a:defRPr>
                <a:solidFill>
                  <a:schemeClr val="tx1"/>
                </a:solidFill>
                <a:latin typeface="Arial" panose="020B0604020202020204" pitchFamily="34" charset="0"/>
              </a:defRPr>
            </a:lvl4pPr>
            <a:lvl5pPr marL="2134141" indent="-237127">
              <a:defRPr>
                <a:solidFill>
                  <a:schemeClr val="tx1"/>
                </a:solidFill>
                <a:latin typeface="Arial" panose="020B0604020202020204" pitchFamily="34" charset="0"/>
              </a:defRPr>
            </a:lvl5pPr>
            <a:lvl6pPr marL="2608395" indent="-237127" defTabSz="474254" eaLnBrk="0" fontAlgn="base" hangingPunct="0">
              <a:spcBef>
                <a:spcPct val="0"/>
              </a:spcBef>
              <a:spcAft>
                <a:spcPct val="0"/>
              </a:spcAft>
              <a:defRPr>
                <a:solidFill>
                  <a:schemeClr val="tx1"/>
                </a:solidFill>
                <a:latin typeface="Arial" panose="020B0604020202020204" pitchFamily="34" charset="0"/>
              </a:defRPr>
            </a:lvl6pPr>
            <a:lvl7pPr marL="3082648" indent="-237127" defTabSz="474254" eaLnBrk="0" fontAlgn="base" hangingPunct="0">
              <a:spcBef>
                <a:spcPct val="0"/>
              </a:spcBef>
              <a:spcAft>
                <a:spcPct val="0"/>
              </a:spcAft>
              <a:defRPr>
                <a:solidFill>
                  <a:schemeClr val="tx1"/>
                </a:solidFill>
                <a:latin typeface="Arial" panose="020B0604020202020204" pitchFamily="34" charset="0"/>
              </a:defRPr>
            </a:lvl7pPr>
            <a:lvl8pPr marL="3556902" indent="-237127" defTabSz="474254" eaLnBrk="0" fontAlgn="base" hangingPunct="0">
              <a:spcBef>
                <a:spcPct val="0"/>
              </a:spcBef>
              <a:spcAft>
                <a:spcPct val="0"/>
              </a:spcAft>
              <a:defRPr>
                <a:solidFill>
                  <a:schemeClr val="tx1"/>
                </a:solidFill>
                <a:latin typeface="Arial" panose="020B0604020202020204" pitchFamily="34" charset="0"/>
              </a:defRPr>
            </a:lvl8pPr>
            <a:lvl9pPr marL="4031155" indent="-237127" defTabSz="474254" eaLnBrk="0" fontAlgn="base" hangingPunct="0">
              <a:spcBef>
                <a:spcPct val="0"/>
              </a:spcBef>
              <a:spcAft>
                <a:spcPct val="0"/>
              </a:spcAft>
              <a:defRPr>
                <a:solidFill>
                  <a:schemeClr val="tx1"/>
                </a:solidFill>
                <a:latin typeface="Arial" panose="020B0604020202020204" pitchFamily="34" charset="0"/>
              </a:defRPr>
            </a:lvl9pPr>
          </a:lstStyle>
          <a:p>
            <a:fld id="{FC1DEE07-428B-496A-9F37-906BCE56D355}" type="slidenum">
              <a:rPr lang="en-US" altLang="en-US" smtClean="0"/>
              <a:pPr/>
              <a:t>17</a:t>
            </a:fld>
            <a:endParaRPr lang="en-US" altLang="en-US"/>
          </a:p>
        </p:txBody>
      </p:sp>
    </p:spTree>
    <p:extLst>
      <p:ext uri="{BB962C8B-B14F-4D97-AF65-F5344CB8AC3E}">
        <p14:creationId xmlns:p14="http://schemas.microsoft.com/office/powerpoint/2010/main" val="2380891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Be glad to take </a:t>
            </a:r>
            <a:r>
              <a:rPr lang="en-US" altLang="en-US"/>
              <a:t>questions </a:t>
            </a: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5905" indent="-283040">
              <a:defRPr>
                <a:solidFill>
                  <a:schemeClr val="tx1"/>
                </a:solidFill>
                <a:latin typeface="Arial" panose="020B0604020202020204" pitchFamily="34" charset="0"/>
              </a:defRPr>
            </a:lvl2pPr>
            <a:lvl3pPr marL="1132162" indent="-226433">
              <a:defRPr>
                <a:solidFill>
                  <a:schemeClr val="tx1"/>
                </a:solidFill>
                <a:latin typeface="Arial" panose="020B0604020202020204" pitchFamily="34" charset="0"/>
              </a:defRPr>
            </a:lvl3pPr>
            <a:lvl4pPr marL="1585026" indent="-226433">
              <a:defRPr>
                <a:solidFill>
                  <a:schemeClr val="tx1"/>
                </a:solidFill>
                <a:latin typeface="Arial" panose="020B0604020202020204" pitchFamily="34" charset="0"/>
              </a:defRPr>
            </a:lvl4pPr>
            <a:lvl5pPr marL="2037891" indent="-226433">
              <a:defRPr>
                <a:solidFill>
                  <a:schemeClr val="tx1"/>
                </a:solidFill>
                <a:latin typeface="Arial" panose="020B0604020202020204" pitchFamily="34" charset="0"/>
              </a:defRPr>
            </a:lvl5pPr>
            <a:lvl6pPr marL="2490756" indent="-226433" defTabSz="452865" eaLnBrk="0" fontAlgn="base" hangingPunct="0">
              <a:spcBef>
                <a:spcPct val="0"/>
              </a:spcBef>
              <a:spcAft>
                <a:spcPct val="0"/>
              </a:spcAft>
              <a:defRPr>
                <a:solidFill>
                  <a:schemeClr val="tx1"/>
                </a:solidFill>
                <a:latin typeface="Arial" panose="020B0604020202020204" pitchFamily="34" charset="0"/>
              </a:defRPr>
            </a:lvl6pPr>
            <a:lvl7pPr marL="2943621" indent="-226433" defTabSz="452865" eaLnBrk="0" fontAlgn="base" hangingPunct="0">
              <a:spcBef>
                <a:spcPct val="0"/>
              </a:spcBef>
              <a:spcAft>
                <a:spcPct val="0"/>
              </a:spcAft>
              <a:defRPr>
                <a:solidFill>
                  <a:schemeClr val="tx1"/>
                </a:solidFill>
                <a:latin typeface="Arial" panose="020B0604020202020204" pitchFamily="34" charset="0"/>
              </a:defRPr>
            </a:lvl7pPr>
            <a:lvl8pPr marL="3396486" indent="-226433" defTabSz="452865" eaLnBrk="0" fontAlgn="base" hangingPunct="0">
              <a:spcBef>
                <a:spcPct val="0"/>
              </a:spcBef>
              <a:spcAft>
                <a:spcPct val="0"/>
              </a:spcAft>
              <a:defRPr>
                <a:solidFill>
                  <a:schemeClr val="tx1"/>
                </a:solidFill>
                <a:latin typeface="Arial" panose="020B0604020202020204" pitchFamily="34" charset="0"/>
              </a:defRPr>
            </a:lvl8pPr>
            <a:lvl9pPr marL="3849350" indent="-226433" defTabSz="452865" eaLnBrk="0" fontAlgn="base" hangingPunct="0">
              <a:spcBef>
                <a:spcPct val="0"/>
              </a:spcBef>
              <a:spcAft>
                <a:spcPct val="0"/>
              </a:spcAft>
              <a:defRPr>
                <a:solidFill>
                  <a:schemeClr val="tx1"/>
                </a:solidFill>
                <a:latin typeface="Arial" panose="020B0604020202020204" pitchFamily="34" charset="0"/>
              </a:defRPr>
            </a:lvl9pPr>
          </a:lstStyle>
          <a:p>
            <a:fld id="{88D2B8B5-4DE7-4F15-989A-77647FE9460E}" type="slidenum">
              <a:rPr lang="en-US" altLang="en-US" smtClean="0"/>
              <a:pPr/>
              <a:t>18</a:t>
            </a:fld>
            <a:endParaRPr lang="en-US" altLang="en-US"/>
          </a:p>
        </p:txBody>
      </p:sp>
    </p:spTree>
    <p:extLst>
      <p:ext uri="{BB962C8B-B14F-4D97-AF65-F5344CB8AC3E}">
        <p14:creationId xmlns:p14="http://schemas.microsoft.com/office/powerpoint/2010/main" val="1733905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5905" indent="-283040">
              <a:defRPr>
                <a:solidFill>
                  <a:schemeClr val="tx1"/>
                </a:solidFill>
                <a:latin typeface="Arial" panose="020B0604020202020204" pitchFamily="34" charset="0"/>
              </a:defRPr>
            </a:lvl2pPr>
            <a:lvl3pPr marL="1132162" indent="-226433">
              <a:defRPr>
                <a:solidFill>
                  <a:schemeClr val="tx1"/>
                </a:solidFill>
                <a:latin typeface="Arial" panose="020B0604020202020204" pitchFamily="34" charset="0"/>
              </a:defRPr>
            </a:lvl3pPr>
            <a:lvl4pPr marL="1585026" indent="-226433">
              <a:defRPr>
                <a:solidFill>
                  <a:schemeClr val="tx1"/>
                </a:solidFill>
                <a:latin typeface="Arial" panose="020B0604020202020204" pitchFamily="34" charset="0"/>
              </a:defRPr>
            </a:lvl4pPr>
            <a:lvl5pPr marL="2037891" indent="-226433">
              <a:defRPr>
                <a:solidFill>
                  <a:schemeClr val="tx1"/>
                </a:solidFill>
                <a:latin typeface="Arial" panose="020B0604020202020204" pitchFamily="34" charset="0"/>
              </a:defRPr>
            </a:lvl5pPr>
            <a:lvl6pPr marL="2490756" indent="-226433" defTabSz="452865" eaLnBrk="0" fontAlgn="base" hangingPunct="0">
              <a:spcBef>
                <a:spcPct val="0"/>
              </a:spcBef>
              <a:spcAft>
                <a:spcPct val="0"/>
              </a:spcAft>
              <a:defRPr>
                <a:solidFill>
                  <a:schemeClr val="tx1"/>
                </a:solidFill>
                <a:latin typeface="Arial" panose="020B0604020202020204" pitchFamily="34" charset="0"/>
              </a:defRPr>
            </a:lvl6pPr>
            <a:lvl7pPr marL="2943621" indent="-226433" defTabSz="452865" eaLnBrk="0" fontAlgn="base" hangingPunct="0">
              <a:spcBef>
                <a:spcPct val="0"/>
              </a:spcBef>
              <a:spcAft>
                <a:spcPct val="0"/>
              </a:spcAft>
              <a:defRPr>
                <a:solidFill>
                  <a:schemeClr val="tx1"/>
                </a:solidFill>
                <a:latin typeface="Arial" panose="020B0604020202020204" pitchFamily="34" charset="0"/>
              </a:defRPr>
            </a:lvl7pPr>
            <a:lvl8pPr marL="3396486" indent="-226433" defTabSz="452865" eaLnBrk="0" fontAlgn="base" hangingPunct="0">
              <a:spcBef>
                <a:spcPct val="0"/>
              </a:spcBef>
              <a:spcAft>
                <a:spcPct val="0"/>
              </a:spcAft>
              <a:defRPr>
                <a:solidFill>
                  <a:schemeClr val="tx1"/>
                </a:solidFill>
                <a:latin typeface="Arial" panose="020B0604020202020204" pitchFamily="34" charset="0"/>
              </a:defRPr>
            </a:lvl8pPr>
            <a:lvl9pPr marL="3849350" indent="-226433" defTabSz="452865" eaLnBrk="0" fontAlgn="base" hangingPunct="0">
              <a:spcBef>
                <a:spcPct val="0"/>
              </a:spcBef>
              <a:spcAft>
                <a:spcPct val="0"/>
              </a:spcAft>
              <a:defRPr>
                <a:solidFill>
                  <a:schemeClr val="tx1"/>
                </a:solidFill>
                <a:latin typeface="Arial" panose="020B0604020202020204" pitchFamily="34" charset="0"/>
              </a:defRPr>
            </a:lvl9pPr>
          </a:lstStyle>
          <a:p>
            <a:fld id="{BA6A13ED-B7DE-427A-BC59-063181E77D8D}" type="slidenum">
              <a:rPr lang="en-US" altLang="en-US" smtClean="0"/>
              <a:pPr/>
              <a:t>19</a:t>
            </a:fld>
            <a:endParaRPr lang="en-US" altLang="en-US"/>
          </a:p>
        </p:txBody>
      </p:sp>
    </p:spTree>
    <p:extLst>
      <p:ext uri="{BB962C8B-B14F-4D97-AF65-F5344CB8AC3E}">
        <p14:creationId xmlns:p14="http://schemas.microsoft.com/office/powerpoint/2010/main" val="1963422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topics I’ll cover today. First, a short update on our current year budget status and a perspective on the impact of the hiring freeze,  and then highlight 2017 funding updates and status of our programs. </a:t>
            </a:r>
          </a:p>
          <a:p>
            <a:endParaRPr lang="en-US" dirty="0"/>
          </a:p>
          <a:p>
            <a:r>
              <a:rPr lang="en-US" dirty="0"/>
              <a:t>I’ll wrap-up with a foot-stomp for the Emergency Watershed Program. It’s a program for local officials to use when a local disaster strikes due to a natural event, such as a flood.  This year we have 17 projects in the works due to flooding and tornados. </a:t>
            </a:r>
          </a:p>
          <a:p>
            <a:endParaRPr lang="en-US" dirty="0"/>
          </a:p>
          <a:p>
            <a:r>
              <a:rPr lang="en-US" dirty="0"/>
              <a:t>Let’s get started with the 2017 budget outlook. Next slide.</a:t>
            </a:r>
          </a:p>
          <a:p>
            <a:endParaRPr lang="en-US" dirty="0"/>
          </a:p>
        </p:txBody>
      </p:sp>
      <p:sp>
        <p:nvSpPr>
          <p:cNvPr id="4" name="Slide Number Placeholder 3"/>
          <p:cNvSpPr>
            <a:spLocks noGrp="1"/>
          </p:cNvSpPr>
          <p:nvPr>
            <p:ph type="sldNum" sz="quarter" idx="10"/>
          </p:nvPr>
        </p:nvSpPr>
        <p:spPr/>
        <p:txBody>
          <a:bodyPr/>
          <a:lstStyle/>
          <a:p>
            <a:pPr>
              <a:defRPr/>
            </a:pPr>
            <a:fld id="{5144C0AB-A7DA-4CEC-842B-5AD44D3C615A}" type="slidenum">
              <a:rPr lang="en-US" smtClean="0"/>
              <a:pPr>
                <a:defRPr/>
              </a:pPr>
              <a:t>2</a:t>
            </a:fld>
            <a:endParaRPr lang="en-US"/>
          </a:p>
        </p:txBody>
      </p:sp>
    </p:spTree>
    <p:extLst>
      <p:ext uri="{BB962C8B-B14F-4D97-AF65-F5344CB8AC3E}">
        <p14:creationId xmlns:p14="http://schemas.microsoft.com/office/powerpoint/2010/main" val="2796046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5729" eaLnBrk="1" hangingPunct="1">
              <a:spcBef>
                <a:spcPct val="0"/>
              </a:spcBef>
              <a:defRPr/>
            </a:pPr>
            <a:r>
              <a:rPr lang="en-US" dirty="0"/>
              <a:t>This slide summarizes what</a:t>
            </a:r>
            <a:r>
              <a:rPr lang="en-US" baseline="0" dirty="0"/>
              <a:t> we know right now about our budget.  For the Farm Bill programs, we have sufficient funding to get the work completed.  </a:t>
            </a:r>
          </a:p>
          <a:p>
            <a:pPr defTabSz="905729" eaLnBrk="1" hangingPunct="1">
              <a:spcBef>
                <a:spcPct val="0"/>
              </a:spcBef>
              <a:defRPr/>
            </a:pPr>
            <a:endParaRPr lang="en-US" baseline="0" dirty="0"/>
          </a:p>
          <a:p>
            <a:pPr defTabSz="905729" eaLnBrk="1" hangingPunct="1">
              <a:spcBef>
                <a:spcPct val="0"/>
              </a:spcBef>
              <a:defRPr/>
            </a:pPr>
            <a:r>
              <a:rPr lang="en-US" baseline="0" dirty="0"/>
              <a:t>The Discretionary Funding (which predominately consists of the Conservation Technical Assistance program) is still a bit uncertain since we are under a Continuing Resolution through April 28, 2017.  </a:t>
            </a:r>
          </a:p>
          <a:p>
            <a:pPr defTabSz="905729" eaLnBrk="1" hangingPunct="1">
              <a:spcBef>
                <a:spcPct val="0"/>
              </a:spcBef>
              <a:defRPr/>
            </a:pPr>
            <a:endParaRPr lang="en-US" baseline="0" dirty="0"/>
          </a:p>
          <a:p>
            <a:pPr defTabSz="905729" eaLnBrk="1" hangingPunct="1">
              <a:spcBef>
                <a:spcPct val="0"/>
              </a:spcBef>
              <a:defRPr/>
            </a:pPr>
            <a:r>
              <a:rPr lang="en-US" baseline="0" dirty="0"/>
              <a:t>However, funding projections at this time appear that we will have adequate funding to meet our mission needs – especially due to the current hiring freeze in place.</a:t>
            </a:r>
          </a:p>
          <a:p>
            <a:pPr defTabSz="905729" eaLnBrk="1" hangingPunct="1">
              <a:spcBef>
                <a:spcPct val="0"/>
              </a:spcBef>
              <a:defRPr/>
            </a:pPr>
            <a:endParaRPr lang="en-US" dirty="0"/>
          </a:p>
          <a:p>
            <a:pPr defTabSz="905729" eaLnBrk="1" hangingPunct="1">
              <a:spcBef>
                <a:spcPct val="0"/>
              </a:spcBef>
              <a:defRPr/>
            </a:pPr>
            <a:r>
              <a:rPr lang="en-US" dirty="0"/>
              <a:t>The</a:t>
            </a:r>
            <a:r>
              <a:rPr lang="en-US" baseline="0" dirty="0"/>
              <a:t> new administration implemented an order that a</a:t>
            </a:r>
            <a:r>
              <a:rPr lang="en-US" dirty="0"/>
              <a:t>ll agreements must</a:t>
            </a:r>
            <a:r>
              <a:rPr lang="en-US" baseline="0" dirty="0"/>
              <a:t> be reviewed by the Department before being approved.  I am not sure how long this requirement will be in place.  It does extend the length of time required to get an agreement approved.</a:t>
            </a:r>
            <a:endParaRPr lang="en-US" dirty="0"/>
          </a:p>
          <a:p>
            <a:pPr defTabSz="905729" eaLnBrk="1" hangingPunct="1">
              <a:spcBef>
                <a:spcPct val="0"/>
              </a:spcBef>
              <a:defRPr/>
            </a:pPr>
            <a:endParaRPr lang="en-US" dirty="0"/>
          </a:p>
          <a:p>
            <a:pPr defTabSz="905729" eaLnBrk="1" hangingPunct="1">
              <a:spcBef>
                <a:spcPct val="0"/>
              </a:spcBef>
              <a:defRPr/>
            </a:pPr>
            <a:r>
              <a:rPr lang="en-US" dirty="0"/>
              <a:t>On the next slide, I’ll share where our staffing stands and what we know about the hiring freeze.</a:t>
            </a:r>
          </a:p>
          <a:p>
            <a:pPr defTabSz="905729" eaLnBrk="1" hangingPunct="1">
              <a:spcBef>
                <a:spcPct val="0"/>
              </a:spcBef>
              <a:defRPr/>
            </a:pPr>
            <a:endParaRPr lang="en-US" dirty="0"/>
          </a:p>
          <a:p>
            <a:pPr defTabSz="905729" eaLnBrk="1" hangingPunct="1">
              <a:spcBef>
                <a:spcPct val="0"/>
              </a:spcBef>
              <a:defRPr/>
            </a:pPr>
            <a:endParaRPr lang="en-US" dirty="0"/>
          </a:p>
          <a:p>
            <a:pPr defTabSz="905729" eaLnBrk="1" hangingPunct="1">
              <a:spcBef>
                <a:spcPct val="0"/>
              </a:spcBef>
              <a:defRPr/>
            </a:pPr>
            <a:endParaRPr lang="en-US" dirty="0"/>
          </a:p>
          <a:p>
            <a:pPr defTabSz="905729" eaLnBrk="1" hangingPunct="1">
              <a:spcBef>
                <a:spcPct val="0"/>
              </a:spcBef>
              <a:defRPr/>
            </a:pPr>
            <a:endParaRPr lang="en-US" dirty="0"/>
          </a:p>
          <a:p>
            <a:pPr defTabSz="905729" eaLnBrk="1" hangingPunct="1">
              <a:spcBef>
                <a:spcPct val="0"/>
              </a:spcBef>
              <a:defRPr/>
            </a:pPr>
            <a:endParaRPr lang="en-US" dirty="0"/>
          </a:p>
          <a:p>
            <a:pPr defTabSz="905729" eaLnBrk="1" hangingPunct="1">
              <a:spcBef>
                <a:spcPct val="0"/>
              </a:spcBef>
              <a:defRPr/>
            </a:pPr>
            <a:endParaRPr lang="en-US" dirty="0"/>
          </a:p>
          <a:p>
            <a:pPr defTabSz="905729" eaLnBrk="1" hangingPunct="1">
              <a:spcBef>
                <a:spcPct val="0"/>
              </a:spcBef>
              <a:defRPr/>
            </a:pPr>
            <a:endParaRPr lang="en-US" dirty="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5905" indent="-283040">
              <a:defRPr>
                <a:solidFill>
                  <a:schemeClr val="tx1"/>
                </a:solidFill>
                <a:latin typeface="Arial" panose="020B0604020202020204" pitchFamily="34" charset="0"/>
              </a:defRPr>
            </a:lvl2pPr>
            <a:lvl3pPr marL="1132162" indent="-226433">
              <a:defRPr>
                <a:solidFill>
                  <a:schemeClr val="tx1"/>
                </a:solidFill>
                <a:latin typeface="Arial" panose="020B0604020202020204" pitchFamily="34" charset="0"/>
              </a:defRPr>
            </a:lvl3pPr>
            <a:lvl4pPr marL="1585026" indent="-226433">
              <a:defRPr>
                <a:solidFill>
                  <a:schemeClr val="tx1"/>
                </a:solidFill>
                <a:latin typeface="Arial" panose="020B0604020202020204" pitchFamily="34" charset="0"/>
              </a:defRPr>
            </a:lvl4pPr>
            <a:lvl5pPr marL="2037891" indent="-226433">
              <a:defRPr>
                <a:solidFill>
                  <a:schemeClr val="tx1"/>
                </a:solidFill>
                <a:latin typeface="Arial" panose="020B0604020202020204" pitchFamily="34" charset="0"/>
              </a:defRPr>
            </a:lvl5pPr>
            <a:lvl6pPr marL="2490756" indent="-226433" defTabSz="452865" eaLnBrk="0" fontAlgn="base" hangingPunct="0">
              <a:spcBef>
                <a:spcPct val="0"/>
              </a:spcBef>
              <a:spcAft>
                <a:spcPct val="0"/>
              </a:spcAft>
              <a:defRPr>
                <a:solidFill>
                  <a:schemeClr val="tx1"/>
                </a:solidFill>
                <a:latin typeface="Arial" panose="020B0604020202020204" pitchFamily="34" charset="0"/>
              </a:defRPr>
            </a:lvl6pPr>
            <a:lvl7pPr marL="2943621" indent="-226433" defTabSz="452865" eaLnBrk="0" fontAlgn="base" hangingPunct="0">
              <a:spcBef>
                <a:spcPct val="0"/>
              </a:spcBef>
              <a:spcAft>
                <a:spcPct val="0"/>
              </a:spcAft>
              <a:defRPr>
                <a:solidFill>
                  <a:schemeClr val="tx1"/>
                </a:solidFill>
                <a:latin typeface="Arial" panose="020B0604020202020204" pitchFamily="34" charset="0"/>
              </a:defRPr>
            </a:lvl7pPr>
            <a:lvl8pPr marL="3396486" indent="-226433" defTabSz="452865" eaLnBrk="0" fontAlgn="base" hangingPunct="0">
              <a:spcBef>
                <a:spcPct val="0"/>
              </a:spcBef>
              <a:spcAft>
                <a:spcPct val="0"/>
              </a:spcAft>
              <a:defRPr>
                <a:solidFill>
                  <a:schemeClr val="tx1"/>
                </a:solidFill>
                <a:latin typeface="Arial" panose="020B0604020202020204" pitchFamily="34" charset="0"/>
              </a:defRPr>
            </a:lvl8pPr>
            <a:lvl9pPr marL="3849350" indent="-226433" defTabSz="452865" eaLnBrk="0" fontAlgn="base" hangingPunct="0">
              <a:spcBef>
                <a:spcPct val="0"/>
              </a:spcBef>
              <a:spcAft>
                <a:spcPct val="0"/>
              </a:spcAft>
              <a:defRPr>
                <a:solidFill>
                  <a:schemeClr val="tx1"/>
                </a:solidFill>
                <a:latin typeface="Arial" panose="020B0604020202020204" pitchFamily="34" charset="0"/>
              </a:defRPr>
            </a:lvl9pPr>
          </a:lstStyle>
          <a:p>
            <a:fld id="{A230F288-93EE-4726-82D5-AAB38700E67E}" type="slidenum">
              <a:rPr lang="en-US" altLang="en-US" smtClean="0"/>
              <a:pPr/>
              <a:t>3</a:t>
            </a:fld>
            <a:endParaRPr lang="en-US" altLang="en-US"/>
          </a:p>
        </p:txBody>
      </p:sp>
    </p:spTree>
    <p:extLst>
      <p:ext uri="{BB962C8B-B14F-4D97-AF65-F5344CB8AC3E}">
        <p14:creationId xmlns:p14="http://schemas.microsoft.com/office/powerpoint/2010/main" val="426858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5729" eaLnBrk="1" hangingPunct="1">
              <a:spcBef>
                <a:spcPct val="0"/>
              </a:spcBef>
              <a:defRPr/>
            </a:pPr>
            <a:r>
              <a:rPr lang="en-US" dirty="0"/>
              <a:t>The hiring freeze had been telegraphed before the new administration transitioned, so this was not a surprise when the freeze became official on January 23</a:t>
            </a:r>
            <a:r>
              <a:rPr lang="en-US" baseline="30000" dirty="0"/>
              <a:t>rd</a:t>
            </a:r>
            <a:r>
              <a:rPr lang="en-US" dirty="0"/>
              <a:t>.</a:t>
            </a:r>
          </a:p>
          <a:p>
            <a:pPr defTabSz="905729" eaLnBrk="1" hangingPunct="1">
              <a:spcBef>
                <a:spcPct val="0"/>
              </a:spcBef>
              <a:defRPr/>
            </a:pPr>
            <a:endParaRPr lang="en-US" dirty="0"/>
          </a:p>
          <a:p>
            <a:pPr defTabSz="905729" eaLnBrk="1" hangingPunct="1">
              <a:spcBef>
                <a:spcPct val="0"/>
              </a:spcBef>
              <a:defRPr/>
            </a:pPr>
            <a:r>
              <a:rPr lang="en-US" dirty="0"/>
              <a:t>I am optimistic that we can move forward after the freeze expires with the 36 positions that where in the pipeline.</a:t>
            </a:r>
          </a:p>
          <a:p>
            <a:pPr defTabSz="905729" eaLnBrk="1" hangingPunct="1">
              <a:spcBef>
                <a:spcPct val="0"/>
              </a:spcBef>
              <a:defRPr/>
            </a:pPr>
            <a:endParaRPr lang="en-US" dirty="0"/>
          </a:p>
          <a:p>
            <a:pPr defTabSz="905729" eaLnBrk="1" hangingPunct="1">
              <a:spcBef>
                <a:spcPct val="0"/>
              </a:spcBef>
              <a:defRPr/>
            </a:pPr>
            <a:r>
              <a:rPr lang="en-US" dirty="0"/>
              <a:t>We will just have to see how the policy unfolds as we approach the 90 day mark. Conservation efforts have a great deal of support, so I’m optimistic.</a:t>
            </a:r>
          </a:p>
          <a:p>
            <a:pPr defTabSz="905729" eaLnBrk="1" hangingPunct="1">
              <a:spcBef>
                <a:spcPct val="0"/>
              </a:spcBef>
              <a:defRPr/>
            </a:pPr>
            <a:endParaRPr lang="en-US" dirty="0"/>
          </a:p>
          <a:p>
            <a:pPr defTabSz="905729" eaLnBrk="1" hangingPunct="1">
              <a:spcBef>
                <a:spcPct val="0"/>
              </a:spcBef>
              <a:defRPr/>
            </a:pPr>
            <a:r>
              <a:rPr lang="en-US" dirty="0"/>
              <a:t>There is good news about the pathways student training program---It is NOT affected by the freeze, so we look to having these students in the field by the summer.</a:t>
            </a:r>
          </a:p>
          <a:p>
            <a:pPr defTabSz="905729" eaLnBrk="1" hangingPunct="1">
              <a:spcBef>
                <a:spcPct val="0"/>
              </a:spcBef>
              <a:defRPr/>
            </a:pPr>
            <a:endParaRPr lang="en-US" dirty="0"/>
          </a:p>
          <a:p>
            <a:pPr defTabSz="905729" eaLnBrk="1" hangingPunct="1">
              <a:spcBef>
                <a:spcPct val="0"/>
              </a:spcBef>
              <a:defRPr/>
            </a:pPr>
            <a:endParaRPr lang="en-US" dirty="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5905" indent="-283040">
              <a:defRPr>
                <a:solidFill>
                  <a:schemeClr val="tx1"/>
                </a:solidFill>
                <a:latin typeface="Arial" panose="020B0604020202020204" pitchFamily="34" charset="0"/>
              </a:defRPr>
            </a:lvl2pPr>
            <a:lvl3pPr marL="1132162" indent="-226433">
              <a:defRPr>
                <a:solidFill>
                  <a:schemeClr val="tx1"/>
                </a:solidFill>
                <a:latin typeface="Arial" panose="020B0604020202020204" pitchFamily="34" charset="0"/>
              </a:defRPr>
            </a:lvl3pPr>
            <a:lvl4pPr marL="1585026" indent="-226433">
              <a:defRPr>
                <a:solidFill>
                  <a:schemeClr val="tx1"/>
                </a:solidFill>
                <a:latin typeface="Arial" panose="020B0604020202020204" pitchFamily="34" charset="0"/>
              </a:defRPr>
            </a:lvl4pPr>
            <a:lvl5pPr marL="2037891" indent="-226433">
              <a:defRPr>
                <a:solidFill>
                  <a:schemeClr val="tx1"/>
                </a:solidFill>
                <a:latin typeface="Arial" panose="020B0604020202020204" pitchFamily="34" charset="0"/>
              </a:defRPr>
            </a:lvl5pPr>
            <a:lvl6pPr marL="2490756" indent="-226433" defTabSz="452865" eaLnBrk="0" fontAlgn="base" hangingPunct="0">
              <a:spcBef>
                <a:spcPct val="0"/>
              </a:spcBef>
              <a:spcAft>
                <a:spcPct val="0"/>
              </a:spcAft>
              <a:defRPr>
                <a:solidFill>
                  <a:schemeClr val="tx1"/>
                </a:solidFill>
                <a:latin typeface="Arial" panose="020B0604020202020204" pitchFamily="34" charset="0"/>
              </a:defRPr>
            </a:lvl6pPr>
            <a:lvl7pPr marL="2943621" indent="-226433" defTabSz="452865" eaLnBrk="0" fontAlgn="base" hangingPunct="0">
              <a:spcBef>
                <a:spcPct val="0"/>
              </a:spcBef>
              <a:spcAft>
                <a:spcPct val="0"/>
              </a:spcAft>
              <a:defRPr>
                <a:solidFill>
                  <a:schemeClr val="tx1"/>
                </a:solidFill>
                <a:latin typeface="Arial" panose="020B0604020202020204" pitchFamily="34" charset="0"/>
              </a:defRPr>
            </a:lvl7pPr>
            <a:lvl8pPr marL="3396486" indent="-226433" defTabSz="452865" eaLnBrk="0" fontAlgn="base" hangingPunct="0">
              <a:spcBef>
                <a:spcPct val="0"/>
              </a:spcBef>
              <a:spcAft>
                <a:spcPct val="0"/>
              </a:spcAft>
              <a:defRPr>
                <a:solidFill>
                  <a:schemeClr val="tx1"/>
                </a:solidFill>
                <a:latin typeface="Arial" panose="020B0604020202020204" pitchFamily="34" charset="0"/>
              </a:defRPr>
            </a:lvl8pPr>
            <a:lvl9pPr marL="3849350" indent="-226433" defTabSz="452865" eaLnBrk="0" fontAlgn="base" hangingPunct="0">
              <a:spcBef>
                <a:spcPct val="0"/>
              </a:spcBef>
              <a:spcAft>
                <a:spcPct val="0"/>
              </a:spcAft>
              <a:defRPr>
                <a:solidFill>
                  <a:schemeClr val="tx1"/>
                </a:solidFill>
                <a:latin typeface="Arial" panose="020B0604020202020204" pitchFamily="34" charset="0"/>
              </a:defRPr>
            </a:lvl9pPr>
          </a:lstStyle>
          <a:p>
            <a:fld id="{A230F288-93EE-4726-82D5-AAB38700E67E}" type="slidenum">
              <a:rPr lang="en-US" altLang="en-US" smtClean="0"/>
              <a:pPr/>
              <a:t>4</a:t>
            </a:fld>
            <a:endParaRPr lang="en-US" altLang="en-US"/>
          </a:p>
        </p:txBody>
      </p:sp>
    </p:spTree>
    <p:extLst>
      <p:ext uri="{BB962C8B-B14F-4D97-AF65-F5344CB8AC3E}">
        <p14:creationId xmlns:p14="http://schemas.microsoft.com/office/powerpoint/2010/main" val="529014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total EQIP funding this year is a little over 25 million dollars. The general EQIP funding is almost 20 million, with special initiatives funding at over 5 million. </a:t>
            </a:r>
          </a:p>
          <a:p>
            <a:endParaRPr lang="en-US" dirty="0"/>
          </a:p>
          <a:p>
            <a:r>
              <a:rPr lang="en-US" dirty="0"/>
              <a:t>For fiscal year </a:t>
            </a:r>
            <a:r>
              <a:rPr lang="en-US" baseline="0" dirty="0"/>
              <a:t>2016, we had 15 million dollars worth of eligible applications that went unfunded.  We have a great deal more demand than we have funding for </a:t>
            </a:r>
            <a:r>
              <a:rPr lang="en-US" baseline="0" dirty="0" err="1"/>
              <a:t>EQIP</a:t>
            </a:r>
            <a:r>
              <a:rPr lang="en-US" baseline="0" dirty="0"/>
              <a:t>.</a:t>
            </a:r>
          </a:p>
          <a:p>
            <a:r>
              <a:rPr lang="en-US" baseline="0" dirty="0"/>
              <a:t>We can expect a similar situation this year, where we have many more applications than what we can fund. </a:t>
            </a:r>
            <a:endParaRPr lang="en-US" dirty="0"/>
          </a:p>
          <a:p>
            <a:endParaRPr lang="en-US" dirty="0"/>
          </a:p>
          <a:p>
            <a:r>
              <a:rPr lang="en-US" dirty="0"/>
              <a:t>The next slide shows how the general EQIP funding is broken out.</a:t>
            </a:r>
          </a:p>
        </p:txBody>
      </p:sp>
      <p:sp>
        <p:nvSpPr>
          <p:cNvPr id="4" name="Slide Number Placeholder 3"/>
          <p:cNvSpPr>
            <a:spLocks noGrp="1"/>
          </p:cNvSpPr>
          <p:nvPr>
            <p:ph type="sldNum" sz="quarter" idx="10"/>
          </p:nvPr>
        </p:nvSpPr>
        <p:spPr/>
        <p:txBody>
          <a:bodyPr/>
          <a:lstStyle/>
          <a:p>
            <a:pPr>
              <a:defRPr/>
            </a:pPr>
            <a:fld id="{5144C0AB-A7DA-4CEC-842B-5AD44D3C615A}" type="slidenum">
              <a:rPr lang="en-US" smtClean="0"/>
              <a:pPr>
                <a:defRPr/>
              </a:pPr>
              <a:t>5</a:t>
            </a:fld>
            <a:endParaRPr lang="en-US"/>
          </a:p>
        </p:txBody>
      </p:sp>
    </p:spTree>
    <p:extLst>
      <p:ext uri="{BB962C8B-B14F-4D97-AF65-F5344CB8AC3E}">
        <p14:creationId xmlns:p14="http://schemas.microsoft.com/office/powerpoint/2010/main" val="3360291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general EQIP funding by category.  Several</a:t>
            </a:r>
            <a:r>
              <a:rPr lang="en-US" baseline="0" dirty="0"/>
              <a:t> eligibility and ranking criteria have been updated based on the Kansas Technical Committee’s recommendations.</a:t>
            </a:r>
            <a:endParaRPr lang="en-US" dirty="0"/>
          </a:p>
          <a:p>
            <a:endParaRPr lang="en-US" dirty="0"/>
          </a:p>
          <a:p>
            <a:r>
              <a:rPr lang="en-US" dirty="0"/>
              <a:t>Total general EQIP is almost 20 million dollars. Moving to the next slide, it shows the breakout of the 2017 special EQIP initiatives.</a:t>
            </a:r>
          </a:p>
        </p:txBody>
      </p:sp>
      <p:sp>
        <p:nvSpPr>
          <p:cNvPr id="4" name="Slide Number Placeholder 3"/>
          <p:cNvSpPr>
            <a:spLocks noGrp="1"/>
          </p:cNvSpPr>
          <p:nvPr>
            <p:ph type="sldNum" sz="quarter" idx="10"/>
          </p:nvPr>
        </p:nvSpPr>
        <p:spPr/>
        <p:txBody>
          <a:bodyPr/>
          <a:lstStyle/>
          <a:p>
            <a:pPr>
              <a:defRPr/>
            </a:pPr>
            <a:fld id="{5144C0AB-A7DA-4CEC-842B-5AD44D3C615A}" type="slidenum">
              <a:rPr lang="en-US" smtClean="0"/>
              <a:pPr>
                <a:defRPr/>
              </a:pPr>
              <a:t>6</a:t>
            </a:fld>
            <a:endParaRPr lang="en-US"/>
          </a:p>
        </p:txBody>
      </p:sp>
    </p:spTree>
    <p:extLst>
      <p:ext uri="{BB962C8B-B14F-4D97-AF65-F5344CB8AC3E}">
        <p14:creationId xmlns:p14="http://schemas.microsoft.com/office/powerpoint/2010/main" val="3120367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Special EQIP initiatives can be national in scope, or local. This year, Kansas NRCS created a special EQIP for farmers and ranchers impacted by the Anderson Creek wildfire in response to the Barber County’s request. We have allocated 500 thousand dollars each year for the next 4 years – a total of 2 million. </a:t>
            </a:r>
          </a:p>
          <a:p>
            <a:endParaRPr lang="en-US" dirty="0"/>
          </a:p>
          <a:p>
            <a:r>
              <a:rPr lang="en-US" dirty="0"/>
              <a:t>Another local special EQIP is the Conservation Innovation Grant for 200 thousand. This is a program that leverages the resources of partners and state agencies. </a:t>
            </a:r>
          </a:p>
          <a:p>
            <a:endParaRPr lang="en-US" dirty="0"/>
          </a:p>
          <a:p>
            <a:r>
              <a:rPr lang="en-US" dirty="0"/>
              <a:t>We’ve also funded the Lesser Prairie Chicken Initiative for almost 2 million. This is a big push. We are  reaching out to our partners and producers for help so that we can increase the bird’s habitat.</a:t>
            </a:r>
          </a:p>
          <a:p>
            <a:endParaRPr lang="en-US" dirty="0"/>
          </a:p>
          <a:p>
            <a:r>
              <a:rPr lang="en-US" dirty="0"/>
              <a:t>Applications closed for the Conservation Stewardship </a:t>
            </a:r>
            <a:r>
              <a:rPr lang="en-US"/>
              <a:t>Program in </a:t>
            </a:r>
            <a:r>
              <a:rPr lang="en-US" dirty="0"/>
              <a:t>February. The next slide illustrates the current status for </a:t>
            </a:r>
            <a:r>
              <a:rPr lang="en-US" dirty="0" err="1"/>
              <a:t>CSP</a:t>
            </a:r>
            <a:r>
              <a:rPr lang="en-US" dirty="0"/>
              <a:t>.</a:t>
            </a:r>
          </a:p>
        </p:txBody>
      </p:sp>
      <p:sp>
        <p:nvSpPr>
          <p:cNvPr id="4" name="Slide Number Placeholder 3"/>
          <p:cNvSpPr>
            <a:spLocks noGrp="1"/>
          </p:cNvSpPr>
          <p:nvPr>
            <p:ph type="sldNum" sz="quarter" idx="10"/>
          </p:nvPr>
        </p:nvSpPr>
        <p:spPr/>
        <p:txBody>
          <a:bodyPr/>
          <a:lstStyle/>
          <a:p>
            <a:pPr>
              <a:defRPr/>
            </a:pPr>
            <a:fld id="{5144C0AB-A7DA-4CEC-842B-5AD44D3C615A}" type="slidenum">
              <a:rPr lang="en-US" smtClean="0"/>
              <a:pPr>
                <a:defRPr/>
              </a:pPr>
              <a:t>7</a:t>
            </a:fld>
            <a:endParaRPr lang="en-US"/>
          </a:p>
        </p:txBody>
      </p:sp>
    </p:spTree>
    <p:extLst>
      <p:ext uri="{BB962C8B-B14F-4D97-AF65-F5344CB8AC3E}">
        <p14:creationId xmlns:p14="http://schemas.microsoft.com/office/powerpoint/2010/main" val="1840765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6737"/>
            <a:r>
              <a:rPr lang="en-US" altLang="en-US" dirty="0">
                <a:latin typeface="Arial" panose="020B0604020202020204" pitchFamily="34" charset="0"/>
                <a:cs typeface="Arial" panose="020B0604020202020204" pitchFamily="34" charset="0"/>
              </a:rPr>
              <a:t>For</a:t>
            </a:r>
            <a:r>
              <a:rPr lang="en-US" altLang="en-US" baseline="0" dirty="0">
                <a:latin typeface="Arial" panose="020B0604020202020204" pitchFamily="34" charset="0"/>
                <a:cs typeface="Arial" panose="020B0604020202020204" pitchFamily="34" charset="0"/>
              </a:rPr>
              <a:t> 2017, </a:t>
            </a:r>
            <a:r>
              <a:rPr lang="en-US" altLang="en-US" baseline="0" dirty="0" err="1">
                <a:latin typeface="Arial" panose="020B0604020202020204" pitchFamily="34" charset="0"/>
                <a:cs typeface="Arial" panose="020B0604020202020204" pitchFamily="34" charset="0"/>
              </a:rPr>
              <a:t>CSP</a:t>
            </a:r>
            <a:r>
              <a:rPr lang="en-US" altLang="en-US" baseline="0" dirty="0">
                <a:latin typeface="Arial" panose="020B0604020202020204" pitchFamily="34" charset="0"/>
                <a:cs typeface="Arial" panose="020B0604020202020204" pitchFamily="34" charset="0"/>
              </a:rPr>
              <a:t> had 248 renewal contracts for 620,000 acres. </a:t>
            </a:r>
          </a:p>
          <a:p>
            <a:pPr defTabSz="916737"/>
            <a:endParaRPr lang="en-US" altLang="en-US" baseline="0" dirty="0">
              <a:latin typeface="Arial" panose="020B0604020202020204" pitchFamily="34" charset="0"/>
              <a:cs typeface="Arial" panose="020B0604020202020204" pitchFamily="34" charset="0"/>
            </a:endParaRPr>
          </a:p>
          <a:p>
            <a:pPr defTabSz="916737"/>
            <a:r>
              <a:rPr lang="en-US" altLang="en-US" baseline="0" dirty="0">
                <a:latin typeface="Arial" panose="020B0604020202020204" pitchFamily="34" charset="0"/>
                <a:cs typeface="Arial" panose="020B0604020202020204" pitchFamily="34" charset="0"/>
              </a:rPr>
              <a:t>Then we have 467 general applications against an allocation of a little over 280 thousand acres. The Conservation Stewardship Program remains very competitive. </a:t>
            </a:r>
            <a:endParaRPr lang="en-US" altLang="en-US" dirty="0">
              <a:latin typeface="Arial" panose="020B0604020202020204" pitchFamily="34" charset="0"/>
              <a:cs typeface="Arial" panose="020B0604020202020204" pitchFamily="34" charset="0"/>
            </a:endParaRPr>
          </a:p>
          <a:p>
            <a:pPr defTabSz="916737"/>
            <a:endParaRPr lang="en-US" altLang="en-US" dirty="0">
              <a:latin typeface="Arial" panose="020B0604020202020204" pitchFamily="34" charset="0"/>
              <a:cs typeface="Arial" panose="020B0604020202020204" pitchFamily="34" charset="0"/>
            </a:endParaRPr>
          </a:p>
          <a:p>
            <a:pPr defTabSz="916737"/>
            <a:r>
              <a:rPr lang="en-US" altLang="en-US" dirty="0">
                <a:latin typeface="Arial" panose="020B0604020202020204" pitchFamily="34" charset="0"/>
                <a:cs typeface="Arial" panose="020B0604020202020204" pitchFamily="34" charset="0"/>
              </a:rPr>
              <a:t>Next, a short update on the Regional Conservation Partner Program. </a:t>
            </a:r>
          </a:p>
          <a:p>
            <a:pPr defTabSz="916737"/>
            <a:endParaRPr lang="en-US" altLang="en-US" dirty="0">
              <a:latin typeface="Arial" panose="020B0604020202020204" pitchFamily="34" charset="0"/>
              <a:cs typeface="Arial" panose="020B0604020202020204" pitchFamily="34" charset="0"/>
            </a:endParaRPr>
          </a:p>
          <a:p>
            <a:pPr defTabSz="916737"/>
            <a:endParaRPr lang="en-US" altLang="en-US"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5905" indent="-283040">
              <a:defRPr>
                <a:solidFill>
                  <a:schemeClr val="tx1"/>
                </a:solidFill>
                <a:latin typeface="Arial" panose="020B0604020202020204" pitchFamily="34" charset="0"/>
              </a:defRPr>
            </a:lvl2pPr>
            <a:lvl3pPr marL="1132162" indent="-226433">
              <a:defRPr>
                <a:solidFill>
                  <a:schemeClr val="tx1"/>
                </a:solidFill>
                <a:latin typeface="Arial" panose="020B0604020202020204" pitchFamily="34" charset="0"/>
              </a:defRPr>
            </a:lvl3pPr>
            <a:lvl4pPr marL="1585026" indent="-226433">
              <a:defRPr>
                <a:solidFill>
                  <a:schemeClr val="tx1"/>
                </a:solidFill>
                <a:latin typeface="Arial" panose="020B0604020202020204" pitchFamily="34" charset="0"/>
              </a:defRPr>
            </a:lvl4pPr>
            <a:lvl5pPr marL="2037891" indent="-226433">
              <a:defRPr>
                <a:solidFill>
                  <a:schemeClr val="tx1"/>
                </a:solidFill>
                <a:latin typeface="Arial" panose="020B0604020202020204" pitchFamily="34" charset="0"/>
              </a:defRPr>
            </a:lvl5pPr>
            <a:lvl6pPr marL="2490756" indent="-226433" defTabSz="452865" eaLnBrk="0" fontAlgn="base" hangingPunct="0">
              <a:spcBef>
                <a:spcPct val="0"/>
              </a:spcBef>
              <a:spcAft>
                <a:spcPct val="0"/>
              </a:spcAft>
              <a:defRPr>
                <a:solidFill>
                  <a:schemeClr val="tx1"/>
                </a:solidFill>
                <a:latin typeface="Arial" panose="020B0604020202020204" pitchFamily="34" charset="0"/>
              </a:defRPr>
            </a:lvl6pPr>
            <a:lvl7pPr marL="2943621" indent="-226433" defTabSz="452865" eaLnBrk="0" fontAlgn="base" hangingPunct="0">
              <a:spcBef>
                <a:spcPct val="0"/>
              </a:spcBef>
              <a:spcAft>
                <a:spcPct val="0"/>
              </a:spcAft>
              <a:defRPr>
                <a:solidFill>
                  <a:schemeClr val="tx1"/>
                </a:solidFill>
                <a:latin typeface="Arial" panose="020B0604020202020204" pitchFamily="34" charset="0"/>
              </a:defRPr>
            </a:lvl7pPr>
            <a:lvl8pPr marL="3396486" indent="-226433" defTabSz="452865" eaLnBrk="0" fontAlgn="base" hangingPunct="0">
              <a:spcBef>
                <a:spcPct val="0"/>
              </a:spcBef>
              <a:spcAft>
                <a:spcPct val="0"/>
              </a:spcAft>
              <a:defRPr>
                <a:solidFill>
                  <a:schemeClr val="tx1"/>
                </a:solidFill>
                <a:latin typeface="Arial" panose="020B0604020202020204" pitchFamily="34" charset="0"/>
              </a:defRPr>
            </a:lvl8pPr>
            <a:lvl9pPr marL="3849350" indent="-226433" defTabSz="452865" eaLnBrk="0" fontAlgn="base" hangingPunct="0">
              <a:spcBef>
                <a:spcPct val="0"/>
              </a:spcBef>
              <a:spcAft>
                <a:spcPct val="0"/>
              </a:spcAft>
              <a:defRPr>
                <a:solidFill>
                  <a:schemeClr val="tx1"/>
                </a:solidFill>
                <a:latin typeface="Arial" panose="020B0604020202020204" pitchFamily="34" charset="0"/>
              </a:defRPr>
            </a:lvl9pPr>
          </a:lstStyle>
          <a:p>
            <a:fld id="{CA550F8E-96BC-414C-9F81-0CA1DCBD6358}" type="slidenum">
              <a:rPr lang="en-US" altLang="en-US" smtClean="0"/>
              <a:pPr/>
              <a:t>8</a:t>
            </a:fld>
            <a:endParaRPr lang="en-US" altLang="en-US"/>
          </a:p>
        </p:txBody>
      </p:sp>
    </p:spTree>
    <p:extLst>
      <p:ext uri="{BB962C8B-B14F-4D97-AF65-F5344CB8AC3E}">
        <p14:creationId xmlns:p14="http://schemas.microsoft.com/office/powerpoint/2010/main" val="838934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0" lvl="2" defTabSz="917685">
              <a:defRPr/>
            </a:pPr>
            <a:r>
              <a:rPr lang="en-US" dirty="0">
                <a:solidFill>
                  <a:schemeClr val="accent6">
                    <a:lumMod val="25000"/>
                  </a:schemeClr>
                </a:solidFill>
                <a:latin typeface="Arial" panose="020B0604020202020204" pitchFamily="34" charset="0"/>
                <a:cs typeface="Arial" panose="020B0604020202020204" pitchFamily="34" charset="0"/>
              </a:rPr>
              <a:t>The Monarch</a:t>
            </a:r>
            <a:r>
              <a:rPr lang="en-US" baseline="0" dirty="0">
                <a:solidFill>
                  <a:schemeClr val="accent6">
                    <a:lumMod val="25000"/>
                  </a:schemeClr>
                </a:solidFill>
                <a:latin typeface="Arial" panose="020B0604020202020204" pitchFamily="34" charset="0"/>
                <a:cs typeface="Arial" panose="020B0604020202020204" pitchFamily="34" charset="0"/>
              </a:rPr>
              <a:t> Butterfly Project is a multi-state agreement with the National Fish &amp; Wildlife Foundation to improve Monarch Butterfly Habitat in 9 states.  </a:t>
            </a:r>
          </a:p>
          <a:p>
            <a:pPr marL="0" lvl="2" defTabSz="917685">
              <a:defRPr/>
            </a:pPr>
            <a:r>
              <a:rPr lang="en-US" baseline="0" dirty="0">
                <a:solidFill>
                  <a:schemeClr val="accent6">
                    <a:lumMod val="25000"/>
                  </a:schemeClr>
                </a:solidFill>
                <a:latin typeface="Arial" panose="020B0604020202020204" pitchFamily="34" charset="0"/>
                <a:cs typeface="Arial" panose="020B0604020202020204" pitchFamily="34" charset="0"/>
              </a:rPr>
              <a:t>Texas is the lead state for NRCS.  Kansas can expect Financial Assistance over the agreement period in the amount of approximately  $161,000 in CSP and $227,000 in EQIP.</a:t>
            </a:r>
            <a:endParaRPr lang="en-US" dirty="0">
              <a:solidFill>
                <a:schemeClr val="accent6">
                  <a:lumMod val="25000"/>
                </a:schemeClr>
              </a:solidFill>
              <a:latin typeface="Arial" panose="020B0604020202020204" pitchFamily="34" charset="0"/>
              <a:cs typeface="Arial" panose="020B0604020202020204" pitchFamily="34" charset="0"/>
            </a:endParaRPr>
          </a:p>
          <a:p>
            <a:pPr marL="0" lvl="2" defTabSz="917685">
              <a:defRPr/>
            </a:pPr>
            <a:endParaRPr lang="en-US" dirty="0">
              <a:solidFill>
                <a:schemeClr val="accent6">
                  <a:lumMod val="25000"/>
                </a:schemeClr>
              </a:solidFill>
              <a:latin typeface="Arial" panose="020B0604020202020204" pitchFamily="34" charset="0"/>
              <a:cs typeface="Arial" panose="020B0604020202020204" pitchFamily="34" charset="0"/>
            </a:endParaRPr>
          </a:p>
          <a:p>
            <a:pPr>
              <a:defRPr/>
            </a:pPr>
            <a:r>
              <a:rPr lang="en-US" baseline="0" dirty="0">
                <a:solidFill>
                  <a:schemeClr val="accent6">
                    <a:lumMod val="25000"/>
                  </a:schemeClr>
                </a:solidFill>
                <a:latin typeface="Arial" panose="020B0604020202020204" pitchFamily="34" charset="0"/>
                <a:cs typeface="Arial" panose="020B0604020202020204" pitchFamily="34" charset="0"/>
              </a:rPr>
              <a:t>Presenter note about states if asked: </a:t>
            </a:r>
          </a:p>
          <a:p>
            <a:pPr>
              <a:defRPr/>
            </a:pPr>
            <a:r>
              <a:rPr lang="en-US" baseline="0" dirty="0">
                <a:solidFill>
                  <a:schemeClr val="accent6">
                    <a:lumMod val="25000"/>
                  </a:schemeClr>
                </a:solidFill>
                <a:latin typeface="Arial" panose="020B0604020202020204" pitchFamily="34" charset="0"/>
                <a:cs typeface="Arial" panose="020B0604020202020204" pitchFamily="34" charset="0"/>
              </a:rPr>
              <a:t>States: Texas, Oklahoma, Kansas, Missouri, Illinois, Indiana, Iowa, Wisconsin, and Minnesota. Ohio is in the emphasis area but not part of this program.</a:t>
            </a:r>
          </a:p>
          <a:p>
            <a:pPr lvl="0"/>
            <a:endParaRPr lang="en-US" sz="1200" kern="1200" dirty="0">
              <a:solidFill>
                <a:schemeClr val="tx1"/>
              </a:solidFill>
              <a:effectLst/>
              <a:latin typeface="+mn-lt"/>
              <a:ea typeface="+mn-ea"/>
              <a:cs typeface="+mn-cs"/>
            </a:endParaRPr>
          </a:p>
          <a:p>
            <a:pPr>
              <a:defRPr/>
            </a:pPr>
            <a:endParaRPr lang="en-US"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5905" indent="-283040">
              <a:defRPr>
                <a:solidFill>
                  <a:schemeClr val="tx1"/>
                </a:solidFill>
                <a:latin typeface="Arial" panose="020B0604020202020204" pitchFamily="34" charset="0"/>
              </a:defRPr>
            </a:lvl2pPr>
            <a:lvl3pPr marL="1132162" indent="-226433">
              <a:defRPr>
                <a:solidFill>
                  <a:schemeClr val="tx1"/>
                </a:solidFill>
                <a:latin typeface="Arial" panose="020B0604020202020204" pitchFamily="34" charset="0"/>
              </a:defRPr>
            </a:lvl3pPr>
            <a:lvl4pPr marL="1585026" indent="-226433">
              <a:defRPr>
                <a:solidFill>
                  <a:schemeClr val="tx1"/>
                </a:solidFill>
                <a:latin typeface="Arial" panose="020B0604020202020204" pitchFamily="34" charset="0"/>
              </a:defRPr>
            </a:lvl4pPr>
            <a:lvl5pPr marL="2037891" indent="-226433">
              <a:defRPr>
                <a:solidFill>
                  <a:schemeClr val="tx1"/>
                </a:solidFill>
                <a:latin typeface="Arial" panose="020B0604020202020204" pitchFamily="34" charset="0"/>
              </a:defRPr>
            </a:lvl5pPr>
            <a:lvl6pPr marL="2490756" indent="-226433" defTabSz="452865" eaLnBrk="0" fontAlgn="base" hangingPunct="0">
              <a:spcBef>
                <a:spcPct val="0"/>
              </a:spcBef>
              <a:spcAft>
                <a:spcPct val="0"/>
              </a:spcAft>
              <a:defRPr>
                <a:solidFill>
                  <a:schemeClr val="tx1"/>
                </a:solidFill>
                <a:latin typeface="Arial" panose="020B0604020202020204" pitchFamily="34" charset="0"/>
              </a:defRPr>
            </a:lvl6pPr>
            <a:lvl7pPr marL="2943621" indent="-226433" defTabSz="452865" eaLnBrk="0" fontAlgn="base" hangingPunct="0">
              <a:spcBef>
                <a:spcPct val="0"/>
              </a:spcBef>
              <a:spcAft>
                <a:spcPct val="0"/>
              </a:spcAft>
              <a:defRPr>
                <a:solidFill>
                  <a:schemeClr val="tx1"/>
                </a:solidFill>
                <a:latin typeface="Arial" panose="020B0604020202020204" pitchFamily="34" charset="0"/>
              </a:defRPr>
            </a:lvl7pPr>
            <a:lvl8pPr marL="3396486" indent="-226433" defTabSz="452865" eaLnBrk="0" fontAlgn="base" hangingPunct="0">
              <a:spcBef>
                <a:spcPct val="0"/>
              </a:spcBef>
              <a:spcAft>
                <a:spcPct val="0"/>
              </a:spcAft>
              <a:defRPr>
                <a:solidFill>
                  <a:schemeClr val="tx1"/>
                </a:solidFill>
                <a:latin typeface="Arial" panose="020B0604020202020204" pitchFamily="34" charset="0"/>
              </a:defRPr>
            </a:lvl8pPr>
            <a:lvl9pPr marL="3849350" indent="-226433" defTabSz="452865" eaLnBrk="0" fontAlgn="base" hangingPunct="0">
              <a:spcBef>
                <a:spcPct val="0"/>
              </a:spcBef>
              <a:spcAft>
                <a:spcPct val="0"/>
              </a:spcAft>
              <a:defRPr>
                <a:solidFill>
                  <a:schemeClr val="tx1"/>
                </a:solidFill>
                <a:latin typeface="Arial" panose="020B0604020202020204" pitchFamily="34" charset="0"/>
              </a:defRPr>
            </a:lvl9pPr>
          </a:lstStyle>
          <a:p>
            <a:fld id="{FC1DEE07-428B-496A-9F37-906BCE56D355}" type="slidenum">
              <a:rPr lang="en-US" altLang="en-US" smtClean="0"/>
              <a:pPr/>
              <a:t>9</a:t>
            </a:fld>
            <a:endParaRPr lang="en-US" altLang="en-US"/>
          </a:p>
        </p:txBody>
      </p:sp>
    </p:spTree>
    <p:extLst>
      <p:ext uri="{BB962C8B-B14F-4D97-AF65-F5344CB8AC3E}">
        <p14:creationId xmlns:p14="http://schemas.microsoft.com/office/powerpoint/2010/main" val="27146040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747000" y="5740400"/>
            <a:ext cx="8509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5"/>
          <p:cNvSpPr txBox="1">
            <a:spLocks noChangeArrowheads="1"/>
          </p:cNvSpPr>
          <p:nvPr userDrawn="1"/>
        </p:nvSpPr>
        <p:spPr bwMode="auto">
          <a:xfrm>
            <a:off x="3944938" y="6272213"/>
            <a:ext cx="11287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a:fld id="{3E79C616-F6FD-4F41-868A-5D777F40A9F7}" type="slidenum">
              <a:rPr lang="en-US" altLang="en-US" b="1">
                <a:solidFill>
                  <a:srgbClr val="558ED5"/>
                </a:solidFill>
              </a:rPr>
              <a:pPr algn="ctr"/>
              <a:t>‹#›</a:t>
            </a:fld>
            <a:endParaRPr lang="en-US" altLang="en-US" b="1">
              <a:solidFill>
                <a:srgbClr val="558ED5"/>
              </a:solidFill>
            </a:endParaRPr>
          </a:p>
        </p:txBody>
      </p:sp>
      <p:sp>
        <p:nvSpPr>
          <p:cNvPr id="2" name="Title 1"/>
          <p:cNvSpPr>
            <a:spLocks noGrp="1"/>
          </p:cNvSpPr>
          <p:nvPr>
            <p:ph type="title"/>
          </p:nvPr>
        </p:nvSpPr>
        <p:spPr>
          <a:xfrm>
            <a:off x="628650" y="274638"/>
            <a:ext cx="805815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sz="4400" b="1" i="0" dirty="0">
                <a:effectLst/>
                <a:latin typeface="Arial" pitchFamily="34" charset="0"/>
                <a:cs typeface="Arial" pitchFamily="34" charset="0"/>
              </a:defRPr>
            </a:lvl1pPr>
          </a:lstStyle>
          <a:p>
            <a:pPr lvl="0"/>
            <a:r>
              <a:rPr lang="en-US" dirty="0"/>
              <a:t>Click to edit Master title style</a:t>
            </a:r>
          </a:p>
        </p:txBody>
      </p:sp>
      <p:sp>
        <p:nvSpPr>
          <p:cNvPr id="14" name="Text Placeholder 13"/>
          <p:cNvSpPr>
            <a:spLocks noGrp="1"/>
          </p:cNvSpPr>
          <p:nvPr>
            <p:ph type="body" sz="quarter" idx="10"/>
          </p:nvPr>
        </p:nvSpPr>
        <p:spPr>
          <a:xfrm>
            <a:off x="628650" y="1979720"/>
            <a:ext cx="8058150" cy="4225818"/>
          </a:xfrm>
        </p:spPr>
        <p:txBody>
          <a:bodyPr/>
          <a:lstStyle>
            <a:lvl1pPr>
              <a:spcBef>
                <a:spcPts val="0"/>
              </a:spcBef>
              <a:spcAft>
                <a:spcPts val="1200"/>
              </a:spcAft>
              <a:defRPr/>
            </a:lvl1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5486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TextBox 5"/>
          <p:cNvSpPr txBox="1">
            <a:spLocks noChangeArrowheads="1"/>
          </p:cNvSpPr>
          <p:nvPr userDrawn="1"/>
        </p:nvSpPr>
        <p:spPr bwMode="auto">
          <a:xfrm>
            <a:off x="3944938" y="6272213"/>
            <a:ext cx="11287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a:fld id="{3E79C616-F6FD-4F41-868A-5D777F40A9F7}" type="slidenum">
              <a:rPr lang="en-US" altLang="en-US" b="1">
                <a:solidFill>
                  <a:srgbClr val="558ED5"/>
                </a:solidFill>
              </a:rPr>
              <a:pPr algn="ctr"/>
              <a:t>‹#›</a:t>
            </a:fld>
            <a:endParaRPr lang="en-US" altLang="en-US" b="1">
              <a:solidFill>
                <a:srgbClr val="558ED5"/>
              </a:solidFill>
            </a:endParaRPr>
          </a:p>
        </p:txBody>
      </p:sp>
      <p:sp>
        <p:nvSpPr>
          <p:cNvPr id="2" name="Title 1"/>
          <p:cNvSpPr>
            <a:spLocks noGrp="1"/>
          </p:cNvSpPr>
          <p:nvPr>
            <p:ph type="title"/>
          </p:nvPr>
        </p:nvSpPr>
        <p:spPr>
          <a:xfrm>
            <a:off x="628650" y="274638"/>
            <a:ext cx="805815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sz="4400" b="1" i="0" dirty="0">
                <a:effectLst/>
                <a:latin typeface="Arial" pitchFamily="34" charset="0"/>
                <a:cs typeface="Arial" pitchFamily="34" charset="0"/>
              </a:defRPr>
            </a:lvl1pPr>
          </a:lstStyle>
          <a:p>
            <a:pPr lvl="0"/>
            <a:r>
              <a:rPr lang="en-US" dirty="0"/>
              <a:t>Click to edit Master title style</a:t>
            </a:r>
          </a:p>
        </p:txBody>
      </p:sp>
      <p:sp>
        <p:nvSpPr>
          <p:cNvPr id="14" name="Text Placeholder 13"/>
          <p:cNvSpPr>
            <a:spLocks noGrp="1"/>
          </p:cNvSpPr>
          <p:nvPr>
            <p:ph type="body" sz="quarter" idx="10"/>
          </p:nvPr>
        </p:nvSpPr>
        <p:spPr>
          <a:xfrm>
            <a:off x="628650" y="1979720"/>
            <a:ext cx="8058150" cy="4225818"/>
          </a:xfrm>
        </p:spPr>
        <p:txBody>
          <a:bodyPr/>
          <a:lstStyle>
            <a:lvl1pPr>
              <a:spcBef>
                <a:spcPts val="0"/>
              </a:spcBef>
              <a:spcAft>
                <a:spcPts val="1200"/>
              </a:spcAft>
              <a:defRPr/>
            </a:lvl1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584887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69900" y="6167438"/>
            <a:ext cx="4984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3944938" y="6272213"/>
            <a:ext cx="11287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a:fld id="{80A1A877-FDC1-4747-A0A1-DA40C96FC542}" type="slidenum">
              <a:rPr lang="en-US" altLang="en-US" b="1">
                <a:solidFill>
                  <a:srgbClr val="558ED5"/>
                </a:solidFill>
              </a:rPr>
              <a:pPr algn="ctr"/>
              <a:t>‹#›</a:t>
            </a:fld>
            <a:endParaRPr lang="en-US" altLang="en-US" b="1">
              <a:solidFill>
                <a:srgbClr val="558ED5"/>
              </a:solidFill>
            </a:endParaRPr>
          </a:p>
        </p:txBody>
      </p:sp>
      <p:sp>
        <p:nvSpPr>
          <p:cNvPr id="2" name="Title 1"/>
          <p:cNvSpPr>
            <a:spLocks noGrp="1"/>
          </p:cNvSpPr>
          <p:nvPr>
            <p:ph type="title"/>
          </p:nvPr>
        </p:nvSpPr>
        <p:spPr>
          <a:xfrm>
            <a:off x="628650" y="274638"/>
            <a:ext cx="805815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sz="4400" b="1" i="0" dirty="0">
                <a:effectLst/>
                <a:latin typeface="Arial" pitchFamily="34" charset="0"/>
                <a:cs typeface="Arial" pitchFamily="34" charset="0"/>
              </a:defRPr>
            </a:lvl1pPr>
          </a:lstStyle>
          <a:p>
            <a:pPr lvl="0"/>
            <a:r>
              <a:rPr lang="en-US" dirty="0"/>
              <a:t>Click to edit Master title style</a:t>
            </a:r>
          </a:p>
        </p:txBody>
      </p:sp>
      <p:sp>
        <p:nvSpPr>
          <p:cNvPr id="14" name="Text Placeholder 13"/>
          <p:cNvSpPr>
            <a:spLocks noGrp="1"/>
          </p:cNvSpPr>
          <p:nvPr>
            <p:ph type="body" sz="quarter" idx="10"/>
          </p:nvPr>
        </p:nvSpPr>
        <p:spPr>
          <a:xfrm>
            <a:off x="628650" y="1677988"/>
            <a:ext cx="4804484" cy="4500917"/>
          </a:xfrm>
        </p:spPr>
        <p:txBody>
          <a:bodyPr/>
          <a:lstStyle>
            <a:lvl1pPr>
              <a:spcBef>
                <a:spcPts val="0"/>
              </a:spcBef>
              <a:spcAft>
                <a:spcPts val="1200"/>
              </a:spcAft>
              <a:defRPr/>
            </a:lvl1pPr>
          </a:lstStyle>
          <a:p>
            <a:pPr lvl="0"/>
            <a:r>
              <a:rPr lang="en-US" dirty="0"/>
              <a:t>Click to edit Master text styles</a:t>
            </a:r>
          </a:p>
          <a:p>
            <a:pPr lvl="1"/>
            <a:r>
              <a:rPr lang="en-US" dirty="0"/>
              <a:t>Second level</a:t>
            </a:r>
          </a:p>
        </p:txBody>
      </p:sp>
      <p:sp>
        <p:nvSpPr>
          <p:cNvPr id="7" name="Content Placeholder 6"/>
          <p:cNvSpPr>
            <a:spLocks noGrp="1"/>
          </p:cNvSpPr>
          <p:nvPr>
            <p:ph sz="quarter" idx="11"/>
          </p:nvPr>
        </p:nvSpPr>
        <p:spPr>
          <a:xfrm>
            <a:off x="5735638" y="1677988"/>
            <a:ext cx="2951162" cy="4821237"/>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1160833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8" descr=" SigLockup Master PwPt.4c-whitebg.pn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238125" y="230188"/>
            <a:ext cx="6346825"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userDrawn="1"/>
        </p:nvCxnSpPr>
        <p:spPr>
          <a:xfrm>
            <a:off x="0" y="132556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747000" y="5740400"/>
            <a:ext cx="8509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p:cNvSpPr txBox="1">
            <a:spLocks noChangeArrowheads="1"/>
          </p:cNvSpPr>
          <p:nvPr userDrawn="1"/>
        </p:nvSpPr>
        <p:spPr bwMode="auto">
          <a:xfrm>
            <a:off x="0" y="6227763"/>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defRPr>
            </a:lvl9pPr>
          </a:lstStyle>
          <a:p>
            <a:pPr algn="ctr" eaLnBrk="1" hangingPunct="1">
              <a:spcBef>
                <a:spcPct val="0"/>
              </a:spcBef>
              <a:buFontTx/>
              <a:buNone/>
              <a:defRPr/>
            </a:pPr>
            <a:r>
              <a:rPr lang="en-US" altLang="en-US" sz="2400" b="1" i="1" dirty="0">
                <a:solidFill>
                  <a:schemeClr val="accent3">
                    <a:lumMod val="50000"/>
                  </a:schemeClr>
                </a:solidFill>
              </a:rPr>
              <a:t>Helping People Help the Land</a:t>
            </a:r>
          </a:p>
        </p:txBody>
      </p:sp>
      <p:sp>
        <p:nvSpPr>
          <p:cNvPr id="7" name="Subtitle 9"/>
          <p:cNvSpPr txBox="1">
            <a:spLocks/>
          </p:cNvSpPr>
          <p:nvPr userDrawn="1"/>
        </p:nvSpPr>
        <p:spPr bwMode="auto">
          <a:xfrm>
            <a:off x="5011738" y="4510088"/>
            <a:ext cx="3870325"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defRPr/>
            </a:pPr>
            <a:r>
              <a:rPr lang="en-US" dirty="0"/>
              <a:t>ERIC B. BANKS</a:t>
            </a:r>
          </a:p>
          <a:p>
            <a:pPr marL="0" indent="0">
              <a:spcBef>
                <a:spcPts val="0"/>
              </a:spcBef>
              <a:buFont typeface="Arial" panose="020B0604020202020204" pitchFamily="34" charset="0"/>
              <a:buNone/>
              <a:defRPr/>
            </a:pPr>
            <a:r>
              <a:rPr lang="en-US" dirty="0"/>
              <a:t>State Conservationist</a:t>
            </a:r>
          </a:p>
          <a:p>
            <a:pPr marL="0" indent="0">
              <a:spcBef>
                <a:spcPts val="0"/>
              </a:spcBef>
              <a:buFont typeface="Arial" panose="020B0604020202020204" pitchFamily="34" charset="0"/>
              <a:buNone/>
              <a:defRPr/>
            </a:pPr>
            <a:r>
              <a:rPr lang="en-US" dirty="0"/>
              <a:t>Salina, Kansas</a:t>
            </a:r>
          </a:p>
        </p:txBody>
      </p:sp>
      <p:sp>
        <p:nvSpPr>
          <p:cNvPr id="8" name="TextBox 11"/>
          <p:cNvSpPr txBox="1">
            <a:spLocks noChangeArrowheads="1"/>
          </p:cNvSpPr>
          <p:nvPr userDrawn="1"/>
        </p:nvSpPr>
        <p:spPr bwMode="auto">
          <a:xfrm>
            <a:off x="452438" y="1354138"/>
            <a:ext cx="45593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a:t>Natural Resources Conservation Service</a:t>
            </a:r>
          </a:p>
        </p:txBody>
      </p:sp>
      <p:sp>
        <p:nvSpPr>
          <p:cNvPr id="2" name="Title 1"/>
          <p:cNvSpPr>
            <a:spLocks noGrp="1"/>
          </p:cNvSpPr>
          <p:nvPr>
            <p:ph type="ctrTitle"/>
          </p:nvPr>
        </p:nvSpPr>
        <p:spPr>
          <a:xfrm>
            <a:off x="614778" y="2453580"/>
            <a:ext cx="7772400" cy="1926452"/>
          </a:xfrm>
        </p:spPr>
        <p:txBody>
          <a:bodyPr/>
          <a:lstStyle>
            <a:lvl1pPr algn="ctr" defTabSz="457200" rtl="0" eaLnBrk="0" fontAlgn="base" hangingPunct="0">
              <a:spcBef>
                <a:spcPct val="0"/>
              </a:spcBef>
              <a:spcAft>
                <a:spcPct val="0"/>
              </a:spcAft>
              <a:defRPr lang="en-US" sz="4000" b="1" kern="1200" dirty="0">
                <a:solidFill>
                  <a:schemeClr val="tx1"/>
                </a:solidFill>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1935884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8" descr=" SigLockup Master PwPt.4c-whitebg.pn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238125" y="230188"/>
            <a:ext cx="6346825"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userDrawn="1"/>
        </p:nvCxnSpPr>
        <p:spPr>
          <a:xfrm>
            <a:off x="0" y="132556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747000" y="5740400"/>
            <a:ext cx="8509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p:cNvSpPr txBox="1">
            <a:spLocks noChangeArrowheads="1"/>
          </p:cNvSpPr>
          <p:nvPr userDrawn="1"/>
        </p:nvSpPr>
        <p:spPr bwMode="auto">
          <a:xfrm>
            <a:off x="0" y="4833938"/>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defRPr>
            </a:lvl9pPr>
          </a:lstStyle>
          <a:p>
            <a:pPr algn="ctr" eaLnBrk="1" hangingPunct="1">
              <a:spcBef>
                <a:spcPct val="0"/>
              </a:spcBef>
              <a:buFontTx/>
              <a:buNone/>
              <a:defRPr/>
            </a:pPr>
            <a:r>
              <a:rPr lang="en-US" altLang="en-US" sz="4400" b="1" i="1" dirty="0">
                <a:solidFill>
                  <a:schemeClr val="accent3">
                    <a:lumMod val="50000"/>
                  </a:schemeClr>
                </a:solidFill>
              </a:rPr>
              <a:t>Helping People Help the Land</a:t>
            </a:r>
          </a:p>
        </p:txBody>
      </p:sp>
      <p:sp>
        <p:nvSpPr>
          <p:cNvPr id="8" name="Rectangle 10"/>
          <p:cNvSpPr>
            <a:spLocks noChangeArrowheads="1"/>
          </p:cNvSpPr>
          <p:nvPr userDrawn="1"/>
        </p:nvSpPr>
        <p:spPr bwMode="auto">
          <a:xfrm>
            <a:off x="3070225" y="3719513"/>
            <a:ext cx="30035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a:t>Questions?</a:t>
            </a:r>
          </a:p>
        </p:txBody>
      </p:sp>
      <p:sp>
        <p:nvSpPr>
          <p:cNvPr id="7" name="Text Placeholder 6"/>
          <p:cNvSpPr>
            <a:spLocks noGrp="1"/>
          </p:cNvSpPr>
          <p:nvPr>
            <p:ph type="body" sz="quarter" idx="10"/>
          </p:nvPr>
        </p:nvSpPr>
        <p:spPr>
          <a:xfrm>
            <a:off x="523875" y="1554163"/>
            <a:ext cx="7862888" cy="2244725"/>
          </a:xfrm>
        </p:spPr>
        <p:txBody>
          <a:bodyPr anchor="ctr">
            <a:normAutofit/>
          </a:bodyPr>
          <a:lstStyle>
            <a:lvl1pPr marL="0" indent="0" algn="ctr">
              <a:buNone/>
              <a:defRPr sz="8000" b="1" i="1"/>
            </a:lvl1pPr>
          </a:lstStyle>
          <a:p>
            <a:pPr lvl="0"/>
            <a:r>
              <a:rPr lang="en-US"/>
              <a:t>Click to edit Master text styles</a:t>
            </a:r>
          </a:p>
        </p:txBody>
      </p:sp>
    </p:spTree>
    <p:extLst>
      <p:ext uri="{BB962C8B-B14F-4D97-AF65-F5344CB8AC3E}">
        <p14:creationId xmlns:p14="http://schemas.microsoft.com/office/powerpoint/2010/main" val="2706969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80279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292100"/>
            <a:ext cx="805815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 name="Slide Number Placeholder 8"/>
          <p:cNvSpPr>
            <a:spLocks noGrp="1"/>
          </p:cNvSpPr>
          <p:nvPr>
            <p:ph type="sldNum" sz="quarter" idx="4"/>
          </p:nvPr>
        </p:nvSpPr>
        <p:spPr>
          <a:xfrm>
            <a:off x="3543300" y="6283325"/>
            <a:ext cx="2057400" cy="365125"/>
          </a:xfrm>
          <a:prstGeom prst="rect">
            <a:avLst/>
          </a:prstGeom>
        </p:spPr>
        <p:txBody>
          <a:bodyPr vert="horz" lIns="91440" tIns="45720" rIns="91440" bIns="45720" rtlCol="0" anchor="ctr"/>
          <a:lstStyle>
            <a:lvl1pPr algn="ctr">
              <a:defRPr sz="1200" smtClean="0">
                <a:solidFill>
                  <a:schemeClr val="tx1"/>
                </a:solidFill>
              </a:defRPr>
            </a:lvl1pPr>
          </a:lstStyle>
          <a:p>
            <a:pPr>
              <a:defRPr/>
            </a:pPr>
            <a:fld id="{D8459DD0-591D-436F-9365-A366076E7D94}" type="slidenum">
              <a:rPr lang="en-US"/>
              <a:pPr>
                <a:defRPr/>
              </a:pPr>
              <a:t>‹#›</a:t>
            </a:fld>
            <a:endParaRPr lang="en-US" dirty="0"/>
          </a:p>
        </p:txBody>
      </p:sp>
      <p:sp>
        <p:nvSpPr>
          <p:cNvPr id="1028" name="Text Placeholder 9"/>
          <p:cNvSpPr>
            <a:spLocks noGrp="1"/>
          </p:cNvSpPr>
          <p:nvPr>
            <p:ph type="body" idx="1"/>
          </p:nvPr>
        </p:nvSpPr>
        <p:spPr bwMode="auto">
          <a:xfrm>
            <a:off x="628650" y="2103438"/>
            <a:ext cx="8058150" cy="407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p:txBody>
      </p:sp>
    </p:spTree>
  </p:cSld>
  <p:clrMap bg1="lt1" tx1="dk1" bg2="lt2" tx2="dk2" accent1="accent1" accent2="accent2" accent3="accent3" accent4="accent4" accent5="accent5" accent6="accent6" hlink="hlink" folHlink="folHlink"/>
  <p:sldLayoutIdLst>
    <p:sldLayoutId id="2147483780" r:id="rId1"/>
    <p:sldLayoutId id="2147483785" r:id="rId2"/>
    <p:sldLayoutId id="2147483781" r:id="rId3"/>
    <p:sldLayoutId id="2147483782" r:id="rId4"/>
    <p:sldLayoutId id="2147483783" r:id="rId5"/>
    <p:sldLayoutId id="2147483784" r:id="rId6"/>
  </p:sldLayoutIdLst>
  <p:hf hdr="0" ftr="0" dt="0"/>
  <p:txStyles>
    <p:titleStyle>
      <a:lvl1pPr algn="ctr" defTabSz="457200" rtl="0" eaLnBrk="0" fontAlgn="base" hangingPunct="0">
        <a:spcBef>
          <a:spcPct val="0"/>
        </a:spcBef>
        <a:spcAft>
          <a:spcPct val="0"/>
        </a:spcAft>
        <a:defRPr lang="en-US" altLang="en-US" sz="4400" b="1" kern="1200" dirty="0">
          <a:solidFill>
            <a:schemeClr val="tx1"/>
          </a:solidFill>
          <a:latin typeface="Arial" pitchFamily="34" charset="0"/>
          <a:ea typeface="+mj-ea"/>
          <a:cs typeface="Arial" pitchFamily="34" charset="0"/>
        </a:defRPr>
      </a:lvl1pPr>
      <a:lvl2pPr algn="ctr" defTabSz="457200" rtl="0" eaLnBrk="0" fontAlgn="base" hangingPunct="0">
        <a:spcBef>
          <a:spcPct val="0"/>
        </a:spcBef>
        <a:spcAft>
          <a:spcPct val="0"/>
        </a:spcAft>
        <a:defRPr sz="4400" b="1">
          <a:solidFill>
            <a:schemeClr val="tx1"/>
          </a:solidFill>
          <a:latin typeface="Arial" charset="0"/>
          <a:cs typeface="Arial" panose="020B0604020202020204" pitchFamily="34" charset="0"/>
        </a:defRPr>
      </a:lvl2pPr>
      <a:lvl3pPr algn="ctr" defTabSz="457200" rtl="0" eaLnBrk="0" fontAlgn="base" hangingPunct="0">
        <a:spcBef>
          <a:spcPct val="0"/>
        </a:spcBef>
        <a:spcAft>
          <a:spcPct val="0"/>
        </a:spcAft>
        <a:defRPr sz="4400" b="1">
          <a:solidFill>
            <a:schemeClr val="tx1"/>
          </a:solidFill>
          <a:latin typeface="Arial" charset="0"/>
          <a:cs typeface="Arial" panose="020B0604020202020204" pitchFamily="34" charset="0"/>
        </a:defRPr>
      </a:lvl3pPr>
      <a:lvl4pPr algn="ctr" defTabSz="457200" rtl="0" eaLnBrk="0" fontAlgn="base" hangingPunct="0">
        <a:spcBef>
          <a:spcPct val="0"/>
        </a:spcBef>
        <a:spcAft>
          <a:spcPct val="0"/>
        </a:spcAft>
        <a:defRPr sz="4400" b="1">
          <a:solidFill>
            <a:schemeClr val="tx1"/>
          </a:solidFill>
          <a:latin typeface="Arial" charset="0"/>
          <a:cs typeface="Arial" panose="020B0604020202020204" pitchFamily="34" charset="0"/>
        </a:defRPr>
      </a:lvl4pPr>
      <a:lvl5pPr algn="ctr" defTabSz="457200" rtl="0" eaLnBrk="0" fontAlgn="base" hangingPunct="0">
        <a:spcBef>
          <a:spcPct val="0"/>
        </a:spcBef>
        <a:spcAft>
          <a:spcPct val="0"/>
        </a:spcAft>
        <a:defRPr sz="4400" b="1">
          <a:solidFill>
            <a:schemeClr val="tx1"/>
          </a:solidFill>
          <a:latin typeface="Arial" charset="0"/>
          <a:cs typeface="Arial" panose="020B0604020202020204" pitchFamily="34"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20000"/>
        </a:spcBef>
        <a:spcAft>
          <a:spcPct val="0"/>
        </a:spcAft>
        <a:defRPr sz="2800" kern="1200">
          <a:solidFill>
            <a:schemeClr val="tx1"/>
          </a:solidFill>
          <a:latin typeface="+mn-lt"/>
          <a:ea typeface="+mn-ea"/>
          <a:cs typeface="Arial" panose="020B0604020202020204" pitchFamily="34"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Arial" panose="020B0604020202020204"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panose="020B0604020202020204"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www.ascr.usda.gov/how-file-program-discrimination-complaint"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685800" y="2371725"/>
            <a:ext cx="7772400" cy="1755775"/>
          </a:xfrm>
        </p:spPr>
        <p:txBody>
          <a:bodyPr>
            <a:normAutofit/>
          </a:bodyPr>
          <a:lstStyle/>
          <a:p>
            <a:pPr>
              <a:defRPr/>
            </a:pPr>
            <a:r>
              <a:rPr lang="en-US" dirty="0"/>
              <a:t>NRCS Report</a:t>
            </a:r>
            <a:br>
              <a:rPr lang="en-US" dirty="0"/>
            </a:br>
            <a:r>
              <a:rPr dirty="0"/>
              <a:t>2017 SCC Spring Workshop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dirty="0" err="1"/>
              <a:t>RCPP</a:t>
            </a:r>
            <a:endParaRPr dirty="0"/>
          </a:p>
        </p:txBody>
      </p:sp>
      <p:sp>
        <p:nvSpPr>
          <p:cNvPr id="27651" name="Text Placeholder 6"/>
          <p:cNvSpPr>
            <a:spLocks noGrp="1"/>
          </p:cNvSpPr>
          <p:nvPr>
            <p:ph type="body" sz="quarter" idx="10"/>
          </p:nvPr>
        </p:nvSpPr>
        <p:spPr>
          <a:xfrm>
            <a:off x="304800" y="1677988"/>
            <a:ext cx="5242560" cy="4500562"/>
          </a:xfrm>
        </p:spPr>
        <p:txBody>
          <a:bodyPr/>
          <a:lstStyle/>
          <a:p>
            <a:pPr>
              <a:spcBef>
                <a:spcPct val="0"/>
              </a:spcBef>
            </a:pPr>
            <a:r>
              <a:rPr lang="en-US" altLang="en-US" sz="3600" dirty="0"/>
              <a:t>Native Grasslands Protection Project</a:t>
            </a:r>
          </a:p>
          <a:p>
            <a:pPr>
              <a:spcBef>
                <a:spcPct val="0"/>
              </a:spcBef>
            </a:pPr>
            <a:r>
              <a:rPr lang="en-US" altLang="en-US" sz="3600" dirty="0"/>
              <a:t>Multi-state agreement with The Nature Conservancy </a:t>
            </a:r>
          </a:p>
          <a:p>
            <a:pPr>
              <a:spcBef>
                <a:spcPct val="0"/>
              </a:spcBef>
            </a:pPr>
            <a:r>
              <a:rPr lang="en-US" altLang="en-US" sz="3600" dirty="0"/>
              <a:t>Kansas is the NRCS lead state</a:t>
            </a:r>
          </a:p>
          <a:p>
            <a:pPr>
              <a:spcBef>
                <a:spcPct val="0"/>
              </a:spcBef>
            </a:pPr>
            <a:endParaRPr lang="en-US" altLang="en-US" sz="3600" dirty="0"/>
          </a:p>
        </p:txBody>
      </p:sp>
      <p:pic>
        <p:nvPicPr>
          <p:cNvPr id="3" name="Content Placeholder 2"/>
          <p:cNvPicPr>
            <a:picLocks noGrp="1" noChangeAspect="1"/>
          </p:cNvPicPr>
          <p:nvPr>
            <p:ph sz="quarter" idx="11"/>
          </p:nvPr>
        </p:nvPicPr>
        <p:blipFill rotWithShape="1">
          <a:blip r:embed="rId3" cstate="print">
            <a:extLst>
              <a:ext uri="{28A0092B-C50C-407E-A947-70E740481C1C}">
                <a14:useLocalDpi xmlns:a14="http://schemas.microsoft.com/office/drawing/2010/main"/>
              </a:ext>
            </a:extLst>
          </a:blip>
          <a:srcRect r="7652"/>
          <a:stretch/>
        </p:blipFill>
        <p:spPr>
          <a:xfrm>
            <a:off x="5547361" y="1417638"/>
            <a:ext cx="3596640" cy="3982088"/>
          </a:xfrm>
          <a:prstGeom prst="rect">
            <a:avLst/>
          </a:prstGeom>
        </p:spPr>
      </p:pic>
    </p:spTree>
    <p:extLst>
      <p:ext uri="{BB962C8B-B14F-4D97-AF65-F5344CB8AC3E}">
        <p14:creationId xmlns:p14="http://schemas.microsoft.com/office/powerpoint/2010/main" val="1362421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dirty="0"/>
              <a:t>FY 2017 RCPP Proposals</a:t>
            </a:r>
          </a:p>
        </p:txBody>
      </p:sp>
      <p:sp>
        <p:nvSpPr>
          <p:cNvPr id="27651" name="Text Placeholder 6"/>
          <p:cNvSpPr>
            <a:spLocks noGrp="1"/>
          </p:cNvSpPr>
          <p:nvPr>
            <p:ph type="body" sz="quarter" idx="10"/>
          </p:nvPr>
        </p:nvSpPr>
        <p:spPr>
          <a:xfrm>
            <a:off x="260332" y="1649096"/>
            <a:ext cx="5421630" cy="4500562"/>
          </a:xfrm>
        </p:spPr>
        <p:txBody>
          <a:bodyPr/>
          <a:lstStyle/>
          <a:p>
            <a:pPr>
              <a:spcBef>
                <a:spcPct val="0"/>
              </a:spcBef>
            </a:pPr>
            <a:r>
              <a:rPr lang="en-US" altLang="en-US" dirty="0"/>
              <a:t>1 state proposal submitted and approved.</a:t>
            </a:r>
          </a:p>
          <a:p>
            <a:pPr>
              <a:spcBef>
                <a:spcPct val="0"/>
              </a:spcBef>
            </a:pPr>
            <a:r>
              <a:rPr lang="en-US" altLang="en-US" dirty="0"/>
              <a:t>Ducks Unlimited is the sponsor.</a:t>
            </a:r>
          </a:p>
          <a:p>
            <a:pPr>
              <a:spcBef>
                <a:spcPct val="0"/>
              </a:spcBef>
            </a:pPr>
            <a:r>
              <a:rPr lang="en-US" altLang="en-US" dirty="0"/>
              <a:t>Purpose is to increase enrollment in the ACEP-WRE program.</a:t>
            </a:r>
          </a:p>
          <a:p>
            <a:pPr>
              <a:spcBef>
                <a:spcPct val="0"/>
              </a:spcBef>
            </a:pPr>
            <a:endParaRPr lang="en-US" altLang="en-US" dirty="0"/>
          </a:p>
        </p:txBody>
      </p:sp>
      <p:sp>
        <p:nvSpPr>
          <p:cNvPr id="2" name="Content Placeholder 1"/>
          <p:cNvSpPr>
            <a:spLocks noGrp="1"/>
          </p:cNvSpPr>
          <p:nvPr>
            <p:ph sz="quarter" idx="11"/>
          </p:nvPr>
        </p:nvSpPr>
        <p:spPr/>
        <p:txBody>
          <a:bodyPr/>
          <a:lstStyle/>
          <a:p>
            <a:endParaRPr lang="en-US"/>
          </a:p>
        </p:txBody>
      </p:sp>
      <p:pic>
        <p:nvPicPr>
          <p:cNvPr id="7" name="Content Placeholder 3"/>
          <p:cNvPicPr>
            <a:picLocks noChangeAspect="1"/>
          </p:cNvPicPr>
          <p:nvPr/>
        </p:nvPicPr>
        <p:blipFill rotWithShape="1">
          <a:blip r:embed="rId3">
            <a:extLst>
              <a:ext uri="{28A0092B-C50C-407E-A947-70E740481C1C}">
                <a14:useLocalDpi xmlns:a14="http://schemas.microsoft.com/office/drawing/2010/main" val="0"/>
              </a:ext>
            </a:extLst>
          </a:blip>
          <a:srcRect r="19283"/>
          <a:stretch/>
        </p:blipFill>
        <p:spPr>
          <a:xfrm>
            <a:off x="5681962" y="1662273"/>
            <a:ext cx="3511024" cy="3254773"/>
          </a:xfrm>
          <a:prstGeom prst="rect">
            <a:avLst/>
          </a:prstGeom>
          <a:ln w="12700">
            <a:solidFill>
              <a:schemeClr val="accent1"/>
            </a:solidFill>
          </a:ln>
        </p:spPr>
      </p:pic>
    </p:spTree>
    <p:extLst>
      <p:ext uri="{BB962C8B-B14F-4D97-AF65-F5344CB8AC3E}">
        <p14:creationId xmlns:p14="http://schemas.microsoft.com/office/powerpoint/2010/main" val="4066683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a:t>Agricultural Conservation Easement Program (ACEP)</a:t>
            </a:r>
          </a:p>
        </p:txBody>
      </p:sp>
      <p:sp>
        <p:nvSpPr>
          <p:cNvPr id="29699" name="Text Placeholder 9"/>
          <p:cNvSpPr>
            <a:spLocks noGrp="1"/>
          </p:cNvSpPr>
          <p:nvPr>
            <p:ph type="body" sz="quarter" idx="10"/>
          </p:nvPr>
        </p:nvSpPr>
        <p:spPr>
          <a:xfrm>
            <a:off x="159396" y="1880433"/>
            <a:ext cx="6302364" cy="4500562"/>
          </a:xfrm>
        </p:spPr>
        <p:txBody>
          <a:bodyPr/>
          <a:lstStyle/>
          <a:p>
            <a:pPr marL="0" indent="0">
              <a:spcBef>
                <a:spcPct val="0"/>
              </a:spcBef>
              <a:buNone/>
            </a:pPr>
            <a:r>
              <a:rPr lang="en-US" altLang="en-US" sz="3600" b="1" dirty="0"/>
              <a:t>For </a:t>
            </a:r>
            <a:r>
              <a:rPr lang="en-US" altLang="en-US" sz="3600" b="1" dirty="0" err="1"/>
              <a:t>FY2017</a:t>
            </a:r>
            <a:endParaRPr lang="en-US" altLang="en-US" sz="3600" b="1" dirty="0"/>
          </a:p>
          <a:p>
            <a:pPr marL="0" indent="0">
              <a:spcBef>
                <a:spcPct val="0"/>
              </a:spcBef>
              <a:spcAft>
                <a:spcPts val="0"/>
              </a:spcAft>
              <a:buNone/>
            </a:pPr>
            <a:r>
              <a:rPr lang="en-US" altLang="en-US" sz="3600" dirty="0"/>
              <a:t>39 applications for Wetland Reserve Easement (WRE)</a:t>
            </a:r>
          </a:p>
          <a:p>
            <a:pPr marL="0" indent="0">
              <a:spcBef>
                <a:spcPts val="1800"/>
              </a:spcBef>
              <a:buNone/>
            </a:pPr>
            <a:r>
              <a:rPr lang="en-US" altLang="en-US" sz="3600" dirty="0"/>
              <a:t>No applications for Agricultural Land Easements</a:t>
            </a:r>
          </a:p>
        </p:txBody>
      </p:sp>
      <p:pic>
        <p:nvPicPr>
          <p:cNvPr id="29700" name="Content Placeholder 14"/>
          <p:cNvPicPr>
            <a:picLocks noGrp="1" noChangeAspect="1"/>
          </p:cNvPicPr>
          <p:nvPr>
            <p:ph sz="quarter" idx="11"/>
          </p:nvPr>
        </p:nvPicPr>
        <p:blipFill rotWithShape="1">
          <a:blip r:embed="rId3" cstate="print">
            <a:extLst>
              <a:ext uri="{28A0092B-C50C-407E-A947-70E740481C1C}">
                <a14:useLocalDpi xmlns:a14="http://schemas.microsoft.com/office/drawing/2010/main"/>
              </a:ext>
            </a:extLst>
          </a:blip>
          <a:srcRect/>
          <a:stretch/>
        </p:blipFill>
        <p:spPr>
          <a:xfrm>
            <a:off x="6065520" y="1880433"/>
            <a:ext cx="3107055" cy="2842549"/>
          </a:xfrm>
        </p:spPr>
      </p:pic>
      <p:graphicFrame>
        <p:nvGraphicFramePr>
          <p:cNvPr id="7" name="Table 6"/>
          <p:cNvGraphicFramePr>
            <a:graphicFrameLocks noGrp="1"/>
          </p:cNvGraphicFramePr>
          <p:nvPr>
            <p:extLst/>
          </p:nvPr>
        </p:nvGraphicFramePr>
        <p:xfrm>
          <a:off x="335756" y="5492939"/>
          <a:ext cx="8643938" cy="518160"/>
        </p:xfrm>
        <a:graphic>
          <a:graphicData uri="http://schemas.openxmlformats.org/drawingml/2006/table">
            <a:tbl>
              <a:tblPr firstRow="1" bandRow="1">
                <a:tableStyleId>{5C22544A-7EE6-4342-B048-85BDC9FD1C3A}</a:tableStyleId>
              </a:tblPr>
              <a:tblGrid>
                <a:gridCol w="8643938">
                  <a:extLst>
                    <a:ext uri="{9D8B030D-6E8A-4147-A177-3AD203B41FA5}">
                      <a16:colId xmlns:a16="http://schemas.microsoft.com/office/drawing/2014/main" val="20000"/>
                    </a:ext>
                  </a:extLst>
                </a:gridCol>
              </a:tblGrid>
              <a:tr h="370840">
                <a:tc>
                  <a:txBody>
                    <a:bodyPr/>
                    <a:lstStyle/>
                    <a:p>
                      <a:pPr algn="ctr"/>
                      <a:r>
                        <a:rPr lang="en-US" sz="2800" dirty="0"/>
                        <a:t>Highest</a:t>
                      </a:r>
                      <a:r>
                        <a:rPr lang="en-US" sz="2800" baseline="0" dirty="0"/>
                        <a:t> Number of </a:t>
                      </a:r>
                      <a:r>
                        <a:rPr lang="en-US" sz="2800" baseline="0" dirty="0" err="1"/>
                        <a:t>WRE</a:t>
                      </a:r>
                      <a:r>
                        <a:rPr lang="en-US" sz="2800" baseline="0" dirty="0"/>
                        <a:t> Applications in 10 Years</a:t>
                      </a:r>
                      <a:endParaRPr lang="en-US" sz="2800"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10231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sz="3600"/>
              <a:t>Watershed Rehabilitation Program</a:t>
            </a:r>
          </a:p>
        </p:txBody>
      </p:sp>
      <p:sp>
        <p:nvSpPr>
          <p:cNvPr id="31747" name="Text Placeholder 5"/>
          <p:cNvSpPr>
            <a:spLocks noGrp="1"/>
          </p:cNvSpPr>
          <p:nvPr>
            <p:ph type="body" sz="quarter" idx="10"/>
          </p:nvPr>
        </p:nvSpPr>
        <p:spPr>
          <a:xfrm>
            <a:off x="3442314" y="1639888"/>
            <a:ext cx="5488961" cy="4502150"/>
          </a:xfrm>
        </p:spPr>
        <p:txBody>
          <a:bodyPr/>
          <a:lstStyle/>
          <a:p>
            <a:pPr>
              <a:spcBef>
                <a:spcPts val="1200"/>
              </a:spcBef>
            </a:pPr>
            <a:r>
              <a:rPr lang="en-US" altLang="en-US" dirty="0"/>
              <a:t>Completed 7 new dam assessments.</a:t>
            </a:r>
          </a:p>
          <a:p>
            <a:pPr>
              <a:spcBef>
                <a:spcPts val="1200"/>
              </a:spcBef>
            </a:pPr>
            <a:r>
              <a:rPr lang="en-US" altLang="en-US" dirty="0"/>
              <a:t>4 of 5 dams continue in the rehabilitation planning process.</a:t>
            </a:r>
          </a:p>
          <a:p>
            <a:pPr>
              <a:spcBef>
                <a:spcPts val="1200"/>
              </a:spcBef>
            </a:pPr>
            <a:r>
              <a:rPr lang="en-US" altLang="en-US" dirty="0"/>
              <a:t>Rehabilitation to add water supply is now authorized.</a:t>
            </a:r>
          </a:p>
          <a:p>
            <a:pPr marL="0" indent="0">
              <a:spcBef>
                <a:spcPct val="0"/>
              </a:spcBef>
              <a:buNone/>
            </a:pPr>
            <a:endParaRPr lang="en-US" altLang="en-US" dirty="0"/>
          </a:p>
        </p:txBody>
      </p:sp>
      <p:pic>
        <p:nvPicPr>
          <p:cNvPr id="31748" name="Content Placeholder 7"/>
          <p:cNvPicPr>
            <a:picLocks noGrp="1" noChangeAspect="1"/>
          </p:cNvPicPr>
          <p:nvPr>
            <p:ph sz="quarter" idx="11"/>
          </p:nvPr>
        </p:nvPicPr>
        <p:blipFill rotWithShape="1">
          <a:blip r:embed="rId3" cstate="print">
            <a:extLst>
              <a:ext uri="{28A0092B-C50C-407E-A947-70E740481C1C}">
                <a14:useLocalDpi xmlns:a14="http://schemas.microsoft.com/office/drawing/2010/main"/>
              </a:ext>
            </a:extLst>
          </a:blip>
          <a:srcRect/>
          <a:stretch/>
        </p:blipFill>
        <p:spPr>
          <a:xfrm>
            <a:off x="-19050" y="1851499"/>
            <a:ext cx="3461364" cy="3375821"/>
          </a:xfrm>
        </p:spPr>
      </p:pic>
    </p:spTree>
    <p:extLst>
      <p:ext uri="{BB962C8B-B14F-4D97-AF65-F5344CB8AC3E}">
        <p14:creationId xmlns:p14="http://schemas.microsoft.com/office/powerpoint/2010/main" val="3108431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a:t>Emergency Watershed Protection Program (EWP)</a:t>
            </a:r>
          </a:p>
        </p:txBody>
      </p:sp>
      <p:sp>
        <p:nvSpPr>
          <p:cNvPr id="27651" name="Text Placeholder 6"/>
          <p:cNvSpPr>
            <a:spLocks noGrp="1"/>
          </p:cNvSpPr>
          <p:nvPr>
            <p:ph type="body" sz="quarter" idx="10"/>
          </p:nvPr>
        </p:nvSpPr>
        <p:spPr>
          <a:xfrm>
            <a:off x="345620" y="1816435"/>
            <a:ext cx="8689523" cy="4225818"/>
          </a:xfrm>
        </p:spPr>
        <p:txBody>
          <a:bodyPr/>
          <a:lstStyle/>
          <a:p>
            <a:pPr>
              <a:spcBef>
                <a:spcPct val="0"/>
              </a:spcBef>
            </a:pPr>
            <a:r>
              <a:rPr lang="en-US" altLang="en-US" dirty="0"/>
              <a:t>7 projects, involving 15 sites</a:t>
            </a:r>
          </a:p>
          <a:p>
            <a:pPr>
              <a:spcBef>
                <a:spcPct val="0"/>
              </a:spcBef>
            </a:pPr>
            <a:r>
              <a:rPr lang="en-US" altLang="en-US" dirty="0"/>
              <a:t>Totaling about $2M</a:t>
            </a:r>
          </a:p>
          <a:p>
            <a:pPr>
              <a:spcAft>
                <a:spcPts val="1000"/>
              </a:spcAft>
            </a:pPr>
            <a:r>
              <a:rPr lang="en-US" altLang="en-US" dirty="0"/>
              <a:t>Important deadlines to keep in mind</a:t>
            </a:r>
          </a:p>
          <a:p>
            <a:pPr lvl="1">
              <a:spcBef>
                <a:spcPts val="0"/>
              </a:spcBef>
            </a:pPr>
            <a:r>
              <a:rPr lang="en-US" altLang="en-US" sz="2400" dirty="0"/>
              <a:t>Need to apply for assistance within 60 days of the disaster</a:t>
            </a:r>
          </a:p>
          <a:p>
            <a:pPr lvl="1"/>
            <a:r>
              <a:rPr lang="en-US" altLang="en-US" sz="2400" u="sng" dirty="0"/>
              <a:t>Exigency projects</a:t>
            </a:r>
            <a:r>
              <a:rPr lang="en-US" altLang="en-US" sz="2400" dirty="0"/>
              <a:t>–completion within 10 days</a:t>
            </a:r>
          </a:p>
          <a:p>
            <a:pPr lvl="1"/>
            <a:r>
              <a:rPr lang="en-US" altLang="en-US" sz="2400" u="sng" dirty="0"/>
              <a:t>Non-exigency projects</a:t>
            </a:r>
            <a:r>
              <a:rPr lang="en-US" altLang="en-US" sz="2400" dirty="0"/>
              <a:t>–completion within 220 days</a:t>
            </a:r>
          </a:p>
          <a:p>
            <a:endParaRPr lang="en-US" altLang="en-US" dirty="0"/>
          </a:p>
          <a:p>
            <a:endParaRPr lang="en-US" altLang="en-US" dirty="0"/>
          </a:p>
        </p:txBody>
      </p:sp>
      <p:graphicFrame>
        <p:nvGraphicFramePr>
          <p:cNvPr id="5" name="Table 4"/>
          <p:cNvGraphicFramePr>
            <a:graphicFrameLocks noGrp="1"/>
          </p:cNvGraphicFramePr>
          <p:nvPr>
            <p:extLst/>
          </p:nvPr>
        </p:nvGraphicFramePr>
        <p:xfrm>
          <a:off x="205127" y="5233859"/>
          <a:ext cx="8643938" cy="518160"/>
        </p:xfrm>
        <a:graphic>
          <a:graphicData uri="http://schemas.openxmlformats.org/drawingml/2006/table">
            <a:tbl>
              <a:tblPr firstRow="1" bandRow="1">
                <a:tableStyleId>{5C22544A-7EE6-4342-B048-85BDC9FD1C3A}</a:tableStyleId>
              </a:tblPr>
              <a:tblGrid>
                <a:gridCol w="8643938">
                  <a:extLst>
                    <a:ext uri="{9D8B030D-6E8A-4147-A177-3AD203B41FA5}">
                      <a16:colId xmlns:a16="http://schemas.microsoft.com/office/drawing/2014/main" val="20000"/>
                    </a:ext>
                  </a:extLst>
                </a:gridCol>
              </a:tblGrid>
              <a:tr h="370840">
                <a:tc>
                  <a:txBody>
                    <a:bodyPr/>
                    <a:lstStyle/>
                    <a:p>
                      <a:pPr algn="ctr">
                        <a:spcBef>
                          <a:spcPct val="0"/>
                        </a:spcBef>
                      </a:pPr>
                      <a:r>
                        <a:rPr lang="en-US" altLang="en-US" sz="2800" dirty="0"/>
                        <a:t>Largest project workload since 2009</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58365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nvPr>
        </p:nvGraphicFramePr>
        <p:xfrm>
          <a:off x="393701" y="761999"/>
          <a:ext cx="8597899" cy="5933872"/>
        </p:xfrm>
        <a:graphic>
          <a:graphicData uri="http://schemas.openxmlformats.org/drawingml/2006/table">
            <a:tbl>
              <a:tblPr firstRow="1" bandRow="1">
                <a:tableStyleId>{5C22544A-7EE6-4342-B048-85BDC9FD1C3A}</a:tableStyleId>
              </a:tblPr>
              <a:tblGrid>
                <a:gridCol w="1432983">
                  <a:extLst>
                    <a:ext uri="{9D8B030D-6E8A-4147-A177-3AD203B41FA5}">
                      <a16:colId xmlns:a16="http://schemas.microsoft.com/office/drawing/2014/main" val="20000"/>
                    </a:ext>
                  </a:extLst>
                </a:gridCol>
                <a:gridCol w="1231470">
                  <a:extLst>
                    <a:ext uri="{9D8B030D-6E8A-4147-A177-3AD203B41FA5}">
                      <a16:colId xmlns:a16="http://schemas.microsoft.com/office/drawing/2014/main" val="20001"/>
                    </a:ext>
                  </a:extLst>
                </a:gridCol>
                <a:gridCol w="2910846">
                  <a:extLst>
                    <a:ext uri="{9D8B030D-6E8A-4147-A177-3AD203B41FA5}">
                      <a16:colId xmlns:a16="http://schemas.microsoft.com/office/drawing/2014/main" val="20002"/>
                    </a:ext>
                  </a:extLst>
                </a:gridCol>
                <a:gridCol w="1812925">
                  <a:extLst>
                    <a:ext uri="{9D8B030D-6E8A-4147-A177-3AD203B41FA5}">
                      <a16:colId xmlns:a16="http://schemas.microsoft.com/office/drawing/2014/main" val="20003"/>
                    </a:ext>
                  </a:extLst>
                </a:gridCol>
                <a:gridCol w="1209675">
                  <a:extLst>
                    <a:ext uri="{9D8B030D-6E8A-4147-A177-3AD203B41FA5}">
                      <a16:colId xmlns:a16="http://schemas.microsoft.com/office/drawing/2014/main" val="20004"/>
                    </a:ext>
                  </a:extLst>
                </a:gridCol>
              </a:tblGrid>
              <a:tr h="881365">
                <a:tc>
                  <a:txBody>
                    <a:bodyPr/>
                    <a:lstStyle/>
                    <a:p>
                      <a:pPr algn="ctr"/>
                      <a:r>
                        <a:rPr lang="en-US" sz="1600" dirty="0"/>
                        <a:t>County</a:t>
                      </a:r>
                    </a:p>
                  </a:txBody>
                  <a:tcPr anchor="ctr"/>
                </a:tc>
                <a:tc>
                  <a:txBody>
                    <a:bodyPr/>
                    <a:lstStyle/>
                    <a:p>
                      <a:pPr algn="ctr"/>
                      <a:r>
                        <a:rPr lang="en-US" sz="1600" dirty="0"/>
                        <a:t>Type</a:t>
                      </a:r>
                    </a:p>
                  </a:txBody>
                  <a:tcPr anchor="ctr"/>
                </a:tc>
                <a:tc>
                  <a:txBody>
                    <a:bodyPr/>
                    <a:lstStyle/>
                    <a:p>
                      <a:pPr algn="ctr"/>
                      <a:r>
                        <a:rPr lang="en-US" sz="1600" dirty="0"/>
                        <a:t>Description</a:t>
                      </a:r>
                    </a:p>
                  </a:txBody>
                  <a:tcPr anchor="ctr"/>
                </a:tc>
                <a:tc>
                  <a:txBody>
                    <a:bodyPr/>
                    <a:lstStyle/>
                    <a:p>
                      <a:pPr algn="ctr"/>
                      <a:r>
                        <a:rPr lang="en-US" sz="1600" dirty="0"/>
                        <a:t>Status</a:t>
                      </a:r>
                    </a:p>
                  </a:txBody>
                  <a:tcPr anchor="ctr"/>
                </a:tc>
                <a:tc>
                  <a:txBody>
                    <a:bodyPr/>
                    <a:lstStyle/>
                    <a:p>
                      <a:pPr algn="ctr"/>
                      <a:r>
                        <a:rPr lang="en-US" sz="1600" dirty="0"/>
                        <a:t>Amt. Funded</a:t>
                      </a:r>
                      <a:r>
                        <a:rPr lang="en-US" sz="1600" baseline="0" dirty="0"/>
                        <a:t> </a:t>
                      </a:r>
                      <a:br>
                        <a:rPr lang="en-US" sz="1600" baseline="0" dirty="0"/>
                      </a:br>
                      <a:r>
                        <a:rPr lang="en-US" sz="1200" baseline="0" dirty="0"/>
                        <a:t>(local/ state/Fed)</a:t>
                      </a:r>
                      <a:endParaRPr lang="en-US" sz="1200" dirty="0"/>
                    </a:p>
                  </a:txBody>
                  <a:tcPr anchor="ctr"/>
                </a:tc>
                <a:extLst>
                  <a:ext uri="{0D108BD9-81ED-4DB2-BD59-A6C34878D82A}">
                    <a16:rowId xmlns:a16="http://schemas.microsoft.com/office/drawing/2014/main" val="10000"/>
                  </a:ext>
                </a:extLst>
              </a:tr>
              <a:tr h="623624">
                <a:tc>
                  <a:txBody>
                    <a:bodyPr/>
                    <a:lstStyle/>
                    <a:p>
                      <a:r>
                        <a:rPr lang="en-US" sz="1600" dirty="0"/>
                        <a:t>Doniphan</a:t>
                      </a:r>
                    </a:p>
                  </a:txBody>
                  <a:tcPr anchor="ctr"/>
                </a:tc>
                <a:tc>
                  <a:txBody>
                    <a:bodyPr/>
                    <a:lstStyle/>
                    <a:p>
                      <a:r>
                        <a:rPr lang="en-US" sz="1600" dirty="0"/>
                        <a:t>Exigency</a:t>
                      </a:r>
                    </a:p>
                  </a:txBody>
                  <a:tcPr anchor="ctr"/>
                </a:tc>
                <a:tc>
                  <a:txBody>
                    <a:bodyPr/>
                    <a:lstStyle/>
                    <a:p>
                      <a:r>
                        <a:rPr lang="en-US" sz="1600" dirty="0"/>
                        <a:t>Streambank</a:t>
                      </a:r>
                      <a:r>
                        <a:rPr lang="en-US" sz="1600" baseline="0" dirty="0"/>
                        <a:t> stabilization</a:t>
                      </a:r>
                      <a:endParaRPr lang="en-US" sz="1600" dirty="0"/>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Comp.</a:t>
                      </a:r>
                      <a:r>
                        <a:rPr lang="en-US" sz="1600" baseline="0" dirty="0"/>
                        <a:t> </a:t>
                      </a:r>
                      <a:r>
                        <a:rPr lang="en-US" sz="1600" dirty="0"/>
                        <a:t>DEC 2017</a:t>
                      </a:r>
                    </a:p>
                  </a:txBody>
                  <a:tcPr anchor="ctr"/>
                </a:tc>
                <a:tc>
                  <a:txBody>
                    <a:bodyPr/>
                    <a:lstStyle/>
                    <a:p>
                      <a:pPr algn="r"/>
                      <a:r>
                        <a:rPr lang="en-US" sz="1600" dirty="0"/>
                        <a:t>$28,009 </a:t>
                      </a:r>
                      <a:br>
                        <a:rPr lang="en-US" sz="1600" dirty="0"/>
                      </a:br>
                      <a:r>
                        <a:rPr lang="en-US" sz="1600" dirty="0"/>
                        <a:t>(actual)</a:t>
                      </a:r>
                    </a:p>
                  </a:txBody>
                  <a:tcPr anchor="ctr"/>
                </a:tc>
                <a:extLst>
                  <a:ext uri="{0D108BD9-81ED-4DB2-BD59-A6C34878D82A}">
                    <a16:rowId xmlns:a16="http://schemas.microsoft.com/office/drawing/2014/main" val="10001"/>
                  </a:ext>
                </a:extLst>
              </a:tr>
              <a:tr h="623624">
                <a:tc>
                  <a:txBody>
                    <a:bodyPr/>
                    <a:lstStyle/>
                    <a:p>
                      <a:r>
                        <a:rPr lang="en-US" sz="1600" dirty="0"/>
                        <a:t>Brown</a:t>
                      </a:r>
                    </a:p>
                  </a:txBody>
                  <a:tcPr anchor="ctr"/>
                </a:tc>
                <a:tc>
                  <a:txBody>
                    <a:bodyPr/>
                    <a:lstStyle/>
                    <a:p>
                      <a:r>
                        <a:rPr lang="en-US" sz="1600" dirty="0"/>
                        <a:t>Exigency</a:t>
                      </a:r>
                    </a:p>
                  </a:txBody>
                  <a:tcPr anchor="ctr"/>
                </a:tc>
                <a:tc>
                  <a:txBody>
                    <a:bodyPr/>
                    <a:lstStyle/>
                    <a:p>
                      <a:r>
                        <a:rPr lang="en-US" sz="1600" dirty="0"/>
                        <a:t>Streambank</a:t>
                      </a:r>
                      <a:r>
                        <a:rPr lang="en-US" sz="1600" baseline="0" dirty="0"/>
                        <a:t> stabilization</a:t>
                      </a:r>
                      <a:endParaRPr lang="en-US" sz="1600" dirty="0"/>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Comp.</a:t>
                      </a:r>
                      <a:r>
                        <a:rPr lang="en-US" sz="1600" baseline="0" dirty="0"/>
                        <a:t> </a:t>
                      </a:r>
                      <a:r>
                        <a:rPr lang="en-US" sz="1600" dirty="0"/>
                        <a:t>FEB 2017</a:t>
                      </a:r>
                    </a:p>
                  </a:txBody>
                  <a:tcPr anchor="ctr"/>
                </a:tc>
                <a:tc>
                  <a:txBody>
                    <a:bodyPr/>
                    <a:lstStyle/>
                    <a:p>
                      <a:pPr algn="r"/>
                      <a:r>
                        <a:rPr lang="en-US" sz="1600" dirty="0"/>
                        <a:t>$245,270</a:t>
                      </a:r>
                      <a:br>
                        <a:rPr lang="en-US" sz="1600" dirty="0"/>
                      </a:br>
                      <a:r>
                        <a:rPr lang="en-US" sz="1600" dirty="0"/>
                        <a:t>(actual)</a:t>
                      </a:r>
                    </a:p>
                  </a:txBody>
                  <a:tcPr anchor="ctr"/>
                </a:tc>
                <a:extLst>
                  <a:ext uri="{0D108BD9-81ED-4DB2-BD59-A6C34878D82A}">
                    <a16:rowId xmlns:a16="http://schemas.microsoft.com/office/drawing/2014/main" val="10002"/>
                  </a:ext>
                </a:extLst>
              </a:tr>
              <a:tr h="623624">
                <a:tc>
                  <a:txBody>
                    <a:bodyPr/>
                    <a:lstStyle/>
                    <a:p>
                      <a:r>
                        <a:rPr lang="en-US" sz="1600" dirty="0"/>
                        <a:t>Dickinson</a:t>
                      </a:r>
                    </a:p>
                  </a:txBody>
                  <a:tcPr anchor="ctr"/>
                </a:tc>
                <a:tc>
                  <a:txBody>
                    <a:bodyPr/>
                    <a:lstStyle/>
                    <a:p>
                      <a:r>
                        <a:rPr lang="en-US" sz="1600" dirty="0"/>
                        <a:t>Non-</a:t>
                      </a:r>
                      <a:r>
                        <a:rPr lang="en-US" sz="1600" dirty="0" err="1"/>
                        <a:t>Exig</a:t>
                      </a:r>
                      <a:endParaRPr lang="en-US" sz="1600" dirty="0"/>
                    </a:p>
                  </a:txBody>
                  <a:tcPr anchor="ctr"/>
                </a:tc>
                <a:tc>
                  <a:txBody>
                    <a:bodyPr/>
                    <a:lstStyle/>
                    <a:p>
                      <a:r>
                        <a:rPr lang="en-US" sz="1600" dirty="0"/>
                        <a:t>Tornado</a:t>
                      </a:r>
                      <a:r>
                        <a:rPr lang="en-US" sz="1600" baseline="0" dirty="0"/>
                        <a:t> debris removal</a:t>
                      </a:r>
                      <a:endParaRPr lang="en-US" sz="1600" dirty="0"/>
                    </a:p>
                  </a:txBody>
                  <a:tcPr anchor="ctr"/>
                </a:tc>
                <a:tc>
                  <a:txBody>
                    <a:bodyPr/>
                    <a:lstStyle/>
                    <a:p>
                      <a:r>
                        <a:rPr lang="en-US" sz="1600" dirty="0"/>
                        <a:t>9-sites under construction</a:t>
                      </a:r>
                    </a:p>
                  </a:txBody>
                  <a:tcPr anchor="ctr"/>
                </a:tc>
                <a:tc>
                  <a:txBody>
                    <a:bodyPr/>
                    <a:lstStyle/>
                    <a:p>
                      <a:pPr algn="r"/>
                      <a:r>
                        <a:rPr lang="en-US" sz="1600" dirty="0"/>
                        <a:t>$1,103,000</a:t>
                      </a:r>
                    </a:p>
                  </a:txBody>
                  <a:tcPr anchor="ctr"/>
                </a:tc>
                <a:extLst>
                  <a:ext uri="{0D108BD9-81ED-4DB2-BD59-A6C34878D82A}">
                    <a16:rowId xmlns:a16="http://schemas.microsoft.com/office/drawing/2014/main" val="10003"/>
                  </a:ext>
                </a:extLst>
              </a:tr>
              <a:tr h="623624">
                <a:tc>
                  <a:txBody>
                    <a:bodyPr/>
                    <a:lstStyle/>
                    <a:p>
                      <a:r>
                        <a:rPr lang="en-US" sz="1600" dirty="0"/>
                        <a:t>Marion</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Non-</a:t>
                      </a:r>
                      <a:r>
                        <a:rPr lang="en-US" sz="1600" dirty="0" err="1"/>
                        <a:t>Exig</a:t>
                      </a:r>
                      <a:endParaRPr lang="en-US" sz="1600" dirty="0"/>
                    </a:p>
                  </a:txBody>
                  <a:tcPr anchor="ctr"/>
                </a:tc>
                <a:tc>
                  <a:txBody>
                    <a:bodyPr/>
                    <a:lstStyle/>
                    <a:p>
                      <a:r>
                        <a:rPr lang="en-US" sz="1600" dirty="0"/>
                        <a:t>Streambank stabilization</a:t>
                      </a:r>
                    </a:p>
                  </a:txBody>
                  <a:tcPr anchor="ctr"/>
                </a:tc>
                <a:tc>
                  <a:txBody>
                    <a:bodyPr/>
                    <a:lstStyle/>
                    <a:p>
                      <a:r>
                        <a:rPr lang="en-US" sz="1600" dirty="0"/>
                        <a:t>Design comp., out for bid</a:t>
                      </a:r>
                    </a:p>
                  </a:txBody>
                  <a:tcPr anchor="ctr"/>
                </a:tc>
                <a:tc>
                  <a:txBody>
                    <a:bodyPr/>
                    <a:lstStyle/>
                    <a:p>
                      <a:pPr algn="r"/>
                      <a:r>
                        <a:rPr lang="en-US" sz="1600" dirty="0"/>
                        <a:t>$554,000</a:t>
                      </a:r>
                    </a:p>
                  </a:txBody>
                  <a:tcPr anchor="ctr"/>
                </a:tc>
                <a:extLst>
                  <a:ext uri="{0D108BD9-81ED-4DB2-BD59-A6C34878D82A}">
                    <a16:rowId xmlns:a16="http://schemas.microsoft.com/office/drawing/2014/main" val="10004"/>
                  </a:ext>
                </a:extLst>
              </a:tr>
              <a:tr h="623624">
                <a:tc>
                  <a:txBody>
                    <a:bodyPr/>
                    <a:lstStyle/>
                    <a:p>
                      <a:r>
                        <a:rPr lang="en-US" sz="1600" dirty="0"/>
                        <a:t>Wabaunsee Township</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Non-</a:t>
                      </a:r>
                      <a:r>
                        <a:rPr lang="en-US" sz="1600" dirty="0" err="1"/>
                        <a:t>Exig</a:t>
                      </a:r>
                      <a:endParaRPr lang="en-US" sz="1600" dirty="0"/>
                    </a:p>
                  </a:txBody>
                  <a:tcPr anchor="ctr"/>
                </a:tc>
                <a:tc>
                  <a:txBody>
                    <a:bodyPr/>
                    <a:lstStyle/>
                    <a:p>
                      <a:r>
                        <a:rPr lang="en-US" sz="1600" dirty="0"/>
                        <a:t>Streambank stabilization</a:t>
                      </a:r>
                    </a:p>
                  </a:txBody>
                  <a:tcPr anchor="ctr"/>
                </a:tc>
                <a:tc>
                  <a:txBody>
                    <a:bodyPr/>
                    <a:lstStyle/>
                    <a:p>
                      <a:r>
                        <a:rPr lang="en-US" sz="1600" dirty="0"/>
                        <a:t>Design</a:t>
                      </a:r>
                      <a:r>
                        <a:rPr lang="en-US" sz="1600" baseline="0" dirty="0"/>
                        <a:t> near completion</a:t>
                      </a:r>
                      <a:endParaRPr lang="en-US" sz="1600" dirty="0"/>
                    </a:p>
                  </a:txBody>
                  <a:tcPr anchor="ctr"/>
                </a:tc>
                <a:tc>
                  <a:txBody>
                    <a:bodyPr/>
                    <a:lstStyle/>
                    <a:p>
                      <a:pPr algn="r"/>
                      <a:r>
                        <a:rPr lang="en-US" sz="1600" dirty="0"/>
                        <a:t>$78,350</a:t>
                      </a:r>
                    </a:p>
                  </a:txBody>
                  <a:tcPr anchor="ctr"/>
                </a:tc>
                <a:extLst>
                  <a:ext uri="{0D108BD9-81ED-4DB2-BD59-A6C34878D82A}">
                    <a16:rowId xmlns:a16="http://schemas.microsoft.com/office/drawing/2014/main" val="10005"/>
                  </a:ext>
                </a:extLst>
              </a:tr>
              <a:tr h="623624">
                <a:tc>
                  <a:txBody>
                    <a:bodyPr/>
                    <a:lstStyle/>
                    <a:p>
                      <a:r>
                        <a:rPr lang="en-US" sz="1600" dirty="0"/>
                        <a:t>Greenwood</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Non-</a:t>
                      </a:r>
                      <a:r>
                        <a:rPr lang="en-US" sz="1600" dirty="0" err="1"/>
                        <a:t>Exig</a:t>
                      </a:r>
                      <a:endParaRPr lang="en-US" sz="1600" dirty="0"/>
                    </a:p>
                  </a:txBody>
                  <a:tcPr anchor="ctr"/>
                </a:tc>
                <a:tc>
                  <a:txBody>
                    <a:bodyPr/>
                    <a:lstStyle/>
                    <a:p>
                      <a:r>
                        <a:rPr lang="en-US" sz="1600" dirty="0"/>
                        <a:t>PL-566 Watershed 12-3 auxiliary spillway repair</a:t>
                      </a:r>
                    </a:p>
                  </a:txBody>
                  <a:tcPr anchor="ctr"/>
                </a:tc>
                <a:tc>
                  <a:txBody>
                    <a:bodyPr/>
                    <a:lstStyle/>
                    <a:p>
                      <a:r>
                        <a:rPr lang="en-US" sz="1600" dirty="0"/>
                        <a:t>Recently</a:t>
                      </a:r>
                      <a:r>
                        <a:rPr lang="en-US" sz="1600" baseline="0" dirty="0"/>
                        <a:t> funded, design pending</a:t>
                      </a:r>
                      <a:endParaRPr lang="en-US" sz="1600" dirty="0"/>
                    </a:p>
                  </a:txBody>
                  <a:tcPr anchor="ctr"/>
                </a:tc>
                <a:tc>
                  <a:txBody>
                    <a:bodyPr/>
                    <a:lstStyle/>
                    <a:p>
                      <a:pPr algn="r"/>
                      <a:r>
                        <a:rPr lang="en-US" sz="1600" dirty="0"/>
                        <a:t>$9,000</a:t>
                      </a:r>
                    </a:p>
                  </a:txBody>
                  <a:tcPr anchor="ctr"/>
                </a:tc>
                <a:extLst>
                  <a:ext uri="{0D108BD9-81ED-4DB2-BD59-A6C34878D82A}">
                    <a16:rowId xmlns:a16="http://schemas.microsoft.com/office/drawing/2014/main" val="10006"/>
                  </a:ext>
                </a:extLst>
              </a:tr>
              <a:tr h="623624">
                <a:tc>
                  <a:txBody>
                    <a:bodyPr/>
                    <a:lstStyle/>
                    <a:p>
                      <a:r>
                        <a:rPr lang="en-US" sz="1600" dirty="0"/>
                        <a:t>Doniphan</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Non-</a:t>
                      </a:r>
                      <a:r>
                        <a:rPr lang="en-US" sz="1600" dirty="0" err="1"/>
                        <a:t>Exig</a:t>
                      </a:r>
                      <a:endParaRPr lang="en-US" sz="1600" dirty="0"/>
                    </a:p>
                  </a:txBody>
                  <a:tcPr anchor="ctr"/>
                </a:tc>
                <a:tc>
                  <a:txBody>
                    <a:bodyPr/>
                    <a:lstStyle/>
                    <a:p>
                      <a:r>
                        <a:rPr lang="en-US" sz="1600" dirty="0"/>
                        <a:t>Streambank stabilization, site #2</a:t>
                      </a:r>
                    </a:p>
                  </a:txBody>
                  <a:tcPr anchor="ctr"/>
                </a:tc>
                <a:tc>
                  <a:txBody>
                    <a:bodyPr/>
                    <a:lstStyle/>
                    <a:p>
                      <a:r>
                        <a:rPr lang="en-US" sz="1600" dirty="0"/>
                        <a:t>Recently funded, design pending</a:t>
                      </a:r>
                    </a:p>
                  </a:txBody>
                  <a:tcPr anchor="ctr"/>
                </a:tc>
                <a:tc>
                  <a:txBody>
                    <a:bodyPr/>
                    <a:lstStyle/>
                    <a:p>
                      <a:pPr algn="r"/>
                      <a:r>
                        <a:rPr lang="en-US" sz="1600" dirty="0"/>
                        <a:t>$54,040</a:t>
                      </a:r>
                    </a:p>
                  </a:txBody>
                  <a:tcPr anchor="ctr"/>
                </a:tc>
                <a:extLst>
                  <a:ext uri="{0D108BD9-81ED-4DB2-BD59-A6C34878D82A}">
                    <a16:rowId xmlns:a16="http://schemas.microsoft.com/office/drawing/2014/main" val="10007"/>
                  </a:ext>
                </a:extLst>
              </a:tr>
              <a:tr h="623624">
                <a:tc gridSpan="4">
                  <a:txBody>
                    <a:bodyPr/>
                    <a:lstStyle/>
                    <a:p>
                      <a:pPr algn="r"/>
                      <a:r>
                        <a:rPr lang="en-US" sz="1600" dirty="0"/>
                        <a:t>Total Spent /</a:t>
                      </a:r>
                      <a:r>
                        <a:rPr lang="en-US" sz="1600" baseline="0" dirty="0"/>
                        <a:t> </a:t>
                      </a:r>
                      <a:r>
                        <a:rPr lang="en-US" sz="1600" dirty="0"/>
                        <a:t>Funded 17 Projects</a:t>
                      </a:r>
                    </a:p>
                  </a:txBody>
                  <a:tcPr anchor="ct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txBody>
                  <a:tcPr/>
                </a:tc>
                <a:tc hMerge="1">
                  <a:txBody>
                    <a:bodyPr/>
                    <a:lstStyle/>
                    <a:p>
                      <a:endParaRPr lang="en-US" dirty="0"/>
                    </a:p>
                  </a:txBody>
                  <a:tcPr/>
                </a:tc>
                <a:tc hMerge="1">
                  <a:txBody>
                    <a:bodyPr/>
                    <a:lstStyle/>
                    <a:p>
                      <a:endParaRPr lang="en-US" dirty="0"/>
                    </a:p>
                  </a:txBody>
                  <a:tcPr/>
                </a:tc>
                <a:tc>
                  <a:txBody>
                    <a:bodyPr/>
                    <a:lstStyle/>
                    <a:p>
                      <a:pPr algn="r"/>
                      <a:r>
                        <a:rPr lang="en-US" sz="1600" dirty="0"/>
                        <a:t>$2,071,669</a:t>
                      </a:r>
                    </a:p>
                  </a:txBody>
                  <a:tcPr anchor="ctr"/>
                </a:tc>
                <a:extLst>
                  <a:ext uri="{0D108BD9-81ED-4DB2-BD59-A6C34878D82A}">
                    <a16:rowId xmlns:a16="http://schemas.microsoft.com/office/drawing/2014/main" val="10008"/>
                  </a:ext>
                </a:extLst>
              </a:tr>
            </a:tbl>
          </a:graphicData>
        </a:graphic>
      </p:graphicFrame>
      <p:graphicFrame>
        <p:nvGraphicFramePr>
          <p:cNvPr id="11" name="Table 10"/>
          <p:cNvGraphicFramePr>
            <a:graphicFrameLocks noGrp="1"/>
          </p:cNvGraphicFramePr>
          <p:nvPr>
            <p:extLst/>
          </p:nvPr>
        </p:nvGraphicFramePr>
        <p:xfrm>
          <a:off x="393700" y="214373"/>
          <a:ext cx="8597899" cy="457200"/>
        </p:xfrm>
        <a:graphic>
          <a:graphicData uri="http://schemas.openxmlformats.org/drawingml/2006/table">
            <a:tbl>
              <a:tblPr firstRow="1" bandRow="1">
                <a:tableStyleId>{5C22544A-7EE6-4342-B048-85BDC9FD1C3A}</a:tableStyleId>
              </a:tblPr>
              <a:tblGrid>
                <a:gridCol w="8597899">
                  <a:extLst>
                    <a:ext uri="{9D8B030D-6E8A-4147-A177-3AD203B41FA5}">
                      <a16:colId xmlns:a16="http://schemas.microsoft.com/office/drawing/2014/main" val="20000"/>
                    </a:ext>
                  </a:extLst>
                </a:gridCol>
              </a:tblGrid>
              <a:tr h="370840">
                <a:tc>
                  <a:txBody>
                    <a:bodyPr/>
                    <a:lstStyle/>
                    <a:p>
                      <a:r>
                        <a:rPr lang="en-US" sz="2400" dirty="0"/>
                        <a:t>EWP Projects</a:t>
                      </a:r>
                      <a:r>
                        <a:rPr lang="en-US" sz="2400" baseline="0" dirty="0"/>
                        <a:t> Completed or In-Progress</a:t>
                      </a:r>
                      <a:endParaRPr lang="en-US" sz="2400" dirty="0"/>
                    </a:p>
                  </a:txBody>
                  <a:tcPr anchor="ct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04980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z="4000" dirty="0"/>
              <a:t>EWP Working for Communities</a:t>
            </a:r>
            <a:endParaRPr sz="4000" dirty="0"/>
          </a:p>
        </p:txBody>
      </p:sp>
      <p:graphicFrame>
        <p:nvGraphicFramePr>
          <p:cNvPr id="17" name="Table 16"/>
          <p:cNvGraphicFramePr>
            <a:graphicFrameLocks noGrp="1"/>
          </p:cNvGraphicFramePr>
          <p:nvPr>
            <p:extLst/>
          </p:nvPr>
        </p:nvGraphicFramePr>
        <p:xfrm>
          <a:off x="335756" y="5649702"/>
          <a:ext cx="8643938" cy="396240"/>
        </p:xfrm>
        <a:graphic>
          <a:graphicData uri="http://schemas.openxmlformats.org/drawingml/2006/table">
            <a:tbl>
              <a:tblPr firstRow="1" bandRow="1">
                <a:tableStyleId>{5C22544A-7EE6-4342-B048-85BDC9FD1C3A}</a:tableStyleId>
              </a:tblPr>
              <a:tblGrid>
                <a:gridCol w="8643938">
                  <a:extLst>
                    <a:ext uri="{9D8B030D-6E8A-4147-A177-3AD203B41FA5}">
                      <a16:colId xmlns:a16="http://schemas.microsoft.com/office/drawing/2014/main" val="20000"/>
                    </a:ext>
                  </a:extLst>
                </a:gridCol>
              </a:tblGrid>
              <a:tr h="370840">
                <a:tc>
                  <a:txBody>
                    <a:bodyPr/>
                    <a:lstStyle/>
                    <a:p>
                      <a:pPr algn="ctr"/>
                      <a:r>
                        <a:rPr lang="en-US" sz="2000" dirty="0"/>
                        <a:t>When tornado</a:t>
                      </a:r>
                      <a:r>
                        <a:rPr lang="en-US" sz="2000" baseline="0" dirty="0"/>
                        <a:t> debris threatens streams and watersheds</a:t>
                      </a:r>
                      <a:endParaRPr lang="en-US" sz="2000" dirty="0"/>
                    </a:p>
                  </a:txBody>
                  <a:tcPr/>
                </a:tc>
                <a:extLst>
                  <a:ext uri="{0D108BD9-81ED-4DB2-BD59-A6C34878D82A}">
                    <a16:rowId xmlns:a16="http://schemas.microsoft.com/office/drawing/2014/main" val="10000"/>
                  </a:ext>
                </a:extLst>
              </a:tr>
            </a:tbl>
          </a:graphicData>
        </a:graphic>
      </p:graphicFrame>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090" y="1418363"/>
            <a:ext cx="5256822" cy="3940628"/>
          </a:xfrm>
          <a:prstGeom prst="rect">
            <a:avLst/>
          </a:prstGeom>
        </p:spPr>
      </p:pic>
      <p:sp>
        <p:nvSpPr>
          <p:cNvPr id="4" name="Rectangle 3"/>
          <p:cNvSpPr/>
          <p:nvPr/>
        </p:nvSpPr>
        <p:spPr>
          <a:xfrm>
            <a:off x="5392111" y="1418363"/>
            <a:ext cx="3587583" cy="3046988"/>
          </a:xfrm>
          <a:prstGeom prst="rect">
            <a:avLst/>
          </a:prstGeom>
        </p:spPr>
        <p:txBody>
          <a:bodyPr wrap="square">
            <a:spAutoFit/>
          </a:bodyPr>
          <a:lstStyle/>
          <a:p>
            <a:endParaRPr lang="en-US" sz="2400" dirty="0"/>
          </a:p>
          <a:p>
            <a:endParaRPr lang="en-US" sz="2400" dirty="0"/>
          </a:p>
          <a:p>
            <a:r>
              <a:rPr lang="en-US" sz="2400" dirty="0"/>
              <a:t>Tornado debris removal. </a:t>
            </a:r>
          </a:p>
          <a:p>
            <a:endParaRPr lang="en-US" sz="2400" dirty="0"/>
          </a:p>
          <a:p>
            <a:r>
              <a:rPr lang="en-US" sz="2400" dirty="0"/>
              <a:t>This is 1 of 9 sites under construction.</a:t>
            </a:r>
          </a:p>
          <a:p>
            <a:endParaRPr lang="en-US" sz="2400" dirty="0"/>
          </a:p>
          <a:p>
            <a:r>
              <a:rPr lang="en-US" sz="2400" dirty="0"/>
              <a:t>Funded for $1.1 M</a:t>
            </a:r>
          </a:p>
        </p:txBody>
      </p:sp>
      <p:graphicFrame>
        <p:nvGraphicFramePr>
          <p:cNvPr id="25" name="Table 24"/>
          <p:cNvGraphicFramePr>
            <a:graphicFrameLocks noGrp="1"/>
          </p:cNvGraphicFramePr>
          <p:nvPr>
            <p:extLst/>
          </p:nvPr>
        </p:nvGraphicFramePr>
        <p:xfrm>
          <a:off x="5392111" y="1324737"/>
          <a:ext cx="3493294" cy="579828"/>
        </p:xfrm>
        <a:graphic>
          <a:graphicData uri="http://schemas.openxmlformats.org/drawingml/2006/table">
            <a:tbl>
              <a:tblPr firstRow="1" bandRow="1">
                <a:tableStyleId>{5C22544A-7EE6-4342-B048-85BDC9FD1C3A}</a:tableStyleId>
              </a:tblPr>
              <a:tblGrid>
                <a:gridCol w="3493294">
                  <a:extLst>
                    <a:ext uri="{9D8B030D-6E8A-4147-A177-3AD203B41FA5}">
                      <a16:colId xmlns:a16="http://schemas.microsoft.com/office/drawing/2014/main" val="20000"/>
                    </a:ext>
                  </a:extLst>
                </a:gridCol>
              </a:tblGrid>
              <a:tr h="579828">
                <a:tc>
                  <a:txBody>
                    <a:bodyPr/>
                    <a:lstStyle/>
                    <a:p>
                      <a:pPr algn="ctr"/>
                      <a:r>
                        <a:rPr lang="en-US" sz="2800" dirty="0"/>
                        <a:t>Dickinson County</a:t>
                      </a:r>
                    </a:p>
                  </a:txBody>
                  <a:tcPr anchor="ct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10526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92586" y="68483"/>
            <a:ext cx="8058150" cy="1143000"/>
          </a:xfrm>
        </p:spPr>
        <p:txBody>
          <a:bodyPr/>
          <a:lstStyle/>
          <a:p>
            <a:r>
              <a:rPr lang="en-US" sz="4000" dirty="0"/>
              <a:t>EWP Working for Communities</a:t>
            </a:r>
            <a:endParaRPr sz="4000" dirty="0"/>
          </a:p>
        </p:txBody>
      </p:sp>
      <p:graphicFrame>
        <p:nvGraphicFramePr>
          <p:cNvPr id="17" name="Table 16"/>
          <p:cNvGraphicFramePr>
            <a:graphicFrameLocks noGrp="1"/>
          </p:cNvGraphicFramePr>
          <p:nvPr>
            <p:extLst/>
          </p:nvPr>
        </p:nvGraphicFramePr>
        <p:xfrm>
          <a:off x="335756" y="5780334"/>
          <a:ext cx="8643938" cy="396240"/>
        </p:xfrm>
        <a:graphic>
          <a:graphicData uri="http://schemas.openxmlformats.org/drawingml/2006/table">
            <a:tbl>
              <a:tblPr firstRow="1" bandRow="1">
                <a:tableStyleId>{5C22544A-7EE6-4342-B048-85BDC9FD1C3A}</a:tableStyleId>
              </a:tblPr>
              <a:tblGrid>
                <a:gridCol w="8643938">
                  <a:extLst>
                    <a:ext uri="{9D8B030D-6E8A-4147-A177-3AD203B41FA5}">
                      <a16:colId xmlns:a16="http://schemas.microsoft.com/office/drawing/2014/main" val="20000"/>
                    </a:ext>
                  </a:extLst>
                </a:gridCol>
              </a:tblGrid>
              <a:tr h="370840">
                <a:tc>
                  <a:txBody>
                    <a:bodyPr/>
                    <a:lstStyle/>
                    <a:p>
                      <a:pPr algn="ctr"/>
                      <a:r>
                        <a:rPr lang="en-US" sz="2000" dirty="0"/>
                        <a:t>When flooding cause streambank</a:t>
                      </a:r>
                      <a:r>
                        <a:rPr lang="en-US" sz="2000" baseline="0" dirty="0"/>
                        <a:t> erosion</a:t>
                      </a:r>
                      <a:endParaRPr lang="en-US" sz="2000" dirty="0"/>
                    </a:p>
                  </a:txBody>
                  <a:tcPr/>
                </a:tc>
                <a:extLst>
                  <a:ext uri="{0D108BD9-81ED-4DB2-BD59-A6C34878D82A}">
                    <a16:rowId xmlns:a16="http://schemas.microsoft.com/office/drawing/2014/main" val="10000"/>
                  </a:ext>
                </a:extLst>
              </a:tr>
            </a:tbl>
          </a:graphicData>
        </a:graphic>
      </p:graphicFrame>
      <p:sp>
        <p:nvSpPr>
          <p:cNvPr id="4" name="Rectangle 3"/>
          <p:cNvSpPr/>
          <p:nvPr/>
        </p:nvSpPr>
        <p:spPr>
          <a:xfrm>
            <a:off x="581505" y="4357979"/>
            <a:ext cx="3587583" cy="1200329"/>
          </a:xfrm>
          <a:prstGeom prst="rect">
            <a:avLst/>
          </a:prstGeom>
        </p:spPr>
        <p:txBody>
          <a:bodyPr wrap="square">
            <a:spAutoFit/>
          </a:bodyPr>
          <a:lstStyle/>
          <a:p>
            <a:endParaRPr lang="en-US" sz="2400" dirty="0"/>
          </a:p>
          <a:p>
            <a:endParaRPr lang="en-US" sz="2400" dirty="0"/>
          </a:p>
          <a:p>
            <a:endParaRPr lang="en-US" sz="2400" dirty="0"/>
          </a:p>
        </p:txBody>
      </p:sp>
      <p:graphicFrame>
        <p:nvGraphicFramePr>
          <p:cNvPr id="10" name="Table 9"/>
          <p:cNvGraphicFramePr>
            <a:graphicFrameLocks noGrp="1"/>
          </p:cNvGraphicFramePr>
          <p:nvPr>
            <p:extLst/>
          </p:nvPr>
        </p:nvGraphicFramePr>
        <p:xfrm>
          <a:off x="581503" y="4524657"/>
          <a:ext cx="3739107" cy="579828"/>
        </p:xfrm>
        <a:graphic>
          <a:graphicData uri="http://schemas.openxmlformats.org/drawingml/2006/table">
            <a:tbl>
              <a:tblPr firstRow="1" bandRow="1">
                <a:tableStyleId>{5C22544A-7EE6-4342-B048-85BDC9FD1C3A}</a:tableStyleId>
              </a:tblPr>
              <a:tblGrid>
                <a:gridCol w="3739107">
                  <a:extLst>
                    <a:ext uri="{9D8B030D-6E8A-4147-A177-3AD203B41FA5}">
                      <a16:colId xmlns:a16="http://schemas.microsoft.com/office/drawing/2014/main" val="20000"/>
                    </a:ext>
                  </a:extLst>
                </a:gridCol>
              </a:tblGrid>
              <a:tr h="579828">
                <a:tc>
                  <a:txBody>
                    <a:bodyPr/>
                    <a:lstStyle/>
                    <a:p>
                      <a:pPr algn="ctr"/>
                      <a:r>
                        <a:rPr lang="en-US" sz="2800" dirty="0"/>
                        <a:t>Marion County</a:t>
                      </a:r>
                    </a:p>
                  </a:txBody>
                  <a:tcPr anchor="ctr"/>
                </a:tc>
                <a:extLst>
                  <a:ext uri="{0D108BD9-81ED-4DB2-BD59-A6C34878D82A}">
                    <a16:rowId xmlns:a16="http://schemas.microsoft.com/office/drawing/2014/main" val="10000"/>
                  </a:ext>
                </a:extLst>
              </a:tr>
            </a:tbl>
          </a:graphicData>
        </a:graphic>
      </p:graphicFrame>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81504" y="1127373"/>
            <a:ext cx="3739107" cy="340817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042775" y="1127373"/>
            <a:ext cx="3382534" cy="3987998"/>
          </a:xfrm>
          <a:prstGeom prst="rect">
            <a:avLst/>
          </a:prstGeom>
        </p:spPr>
      </p:pic>
      <p:graphicFrame>
        <p:nvGraphicFramePr>
          <p:cNvPr id="9" name="Table 8"/>
          <p:cNvGraphicFramePr>
            <a:graphicFrameLocks noGrp="1"/>
          </p:cNvGraphicFramePr>
          <p:nvPr>
            <p:extLst/>
          </p:nvPr>
        </p:nvGraphicFramePr>
        <p:xfrm>
          <a:off x="5047893" y="4528539"/>
          <a:ext cx="3377416" cy="579828"/>
        </p:xfrm>
        <a:graphic>
          <a:graphicData uri="http://schemas.openxmlformats.org/drawingml/2006/table">
            <a:tbl>
              <a:tblPr firstRow="1" bandRow="1">
                <a:tableStyleId>{5C22544A-7EE6-4342-B048-85BDC9FD1C3A}</a:tableStyleId>
              </a:tblPr>
              <a:tblGrid>
                <a:gridCol w="3377416">
                  <a:extLst>
                    <a:ext uri="{9D8B030D-6E8A-4147-A177-3AD203B41FA5}">
                      <a16:colId xmlns:a16="http://schemas.microsoft.com/office/drawing/2014/main" val="20000"/>
                    </a:ext>
                  </a:extLst>
                </a:gridCol>
              </a:tblGrid>
              <a:tr h="579828">
                <a:tc>
                  <a:txBody>
                    <a:bodyPr/>
                    <a:lstStyle/>
                    <a:p>
                      <a:pPr algn="ctr"/>
                      <a:r>
                        <a:rPr lang="en-US" sz="2800" dirty="0"/>
                        <a:t>Brown County</a:t>
                      </a:r>
                    </a:p>
                  </a:txBody>
                  <a:tcPr anchor="ctr"/>
                </a:tc>
                <a:extLst>
                  <a:ext uri="{0D108BD9-81ED-4DB2-BD59-A6C34878D82A}">
                    <a16:rowId xmlns:a16="http://schemas.microsoft.com/office/drawing/2014/main" val="10000"/>
                  </a:ext>
                </a:extLst>
              </a:tr>
            </a:tbl>
          </a:graphicData>
        </a:graphic>
      </p:graphicFrame>
      <p:sp>
        <p:nvSpPr>
          <p:cNvPr id="6" name="TextBox 5"/>
          <p:cNvSpPr txBox="1"/>
          <p:nvPr/>
        </p:nvSpPr>
        <p:spPr>
          <a:xfrm>
            <a:off x="4887686" y="5115371"/>
            <a:ext cx="3875314" cy="646331"/>
          </a:xfrm>
          <a:prstGeom prst="rect">
            <a:avLst/>
          </a:prstGeom>
          <a:noFill/>
        </p:spPr>
        <p:txBody>
          <a:bodyPr wrap="square" rtlCol="0">
            <a:spAutoFit/>
          </a:bodyPr>
          <a:lstStyle/>
          <a:p>
            <a:pPr algn="ctr"/>
            <a:r>
              <a:rPr lang="en-US" dirty="0"/>
              <a:t>Exigency damage, comp. Feb. 2017</a:t>
            </a:r>
          </a:p>
          <a:p>
            <a:pPr algn="ctr"/>
            <a:r>
              <a:rPr lang="en-US" dirty="0"/>
              <a:t>$245,270</a:t>
            </a:r>
          </a:p>
        </p:txBody>
      </p:sp>
      <p:sp>
        <p:nvSpPr>
          <p:cNvPr id="14" name="TextBox 13"/>
          <p:cNvSpPr txBox="1"/>
          <p:nvPr/>
        </p:nvSpPr>
        <p:spPr>
          <a:xfrm>
            <a:off x="581503" y="5137143"/>
            <a:ext cx="3875314" cy="646331"/>
          </a:xfrm>
          <a:prstGeom prst="rect">
            <a:avLst/>
          </a:prstGeom>
          <a:noFill/>
        </p:spPr>
        <p:txBody>
          <a:bodyPr wrap="square" rtlCol="0">
            <a:spAutoFit/>
          </a:bodyPr>
          <a:lstStyle/>
          <a:p>
            <a:pPr algn="ctr"/>
            <a:r>
              <a:rPr lang="en-US" dirty="0"/>
              <a:t>Non-exigency damage, out for bid</a:t>
            </a:r>
          </a:p>
          <a:p>
            <a:pPr algn="ctr"/>
            <a:r>
              <a:rPr lang="en-US" dirty="0"/>
              <a:t>$554,000</a:t>
            </a:r>
          </a:p>
        </p:txBody>
      </p:sp>
    </p:spTree>
    <p:extLst>
      <p:ext uri="{BB962C8B-B14F-4D97-AF65-F5344CB8AC3E}">
        <p14:creationId xmlns:p14="http://schemas.microsoft.com/office/powerpoint/2010/main" val="2741284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4"/>
          <p:cNvSpPr txBox="1">
            <a:spLocks noChangeArrowheads="1"/>
          </p:cNvSpPr>
          <p:nvPr/>
        </p:nvSpPr>
        <p:spPr bwMode="auto">
          <a:xfrm>
            <a:off x="863600" y="2047875"/>
            <a:ext cx="729138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6600" b="1" i="1"/>
              <a:t>Thank You !</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a:xfrm>
            <a:off x="0" y="396875"/>
            <a:ext cx="8229600" cy="752475"/>
          </a:xfrm>
        </p:spPr>
        <p:txBody>
          <a:bodyPr/>
          <a:lstStyle/>
          <a:p>
            <a:r>
              <a:rPr sz="3200"/>
              <a:t>USDA Nondiscrimination Statement</a:t>
            </a:r>
            <a:br/>
            <a:endParaRPr/>
          </a:p>
        </p:txBody>
      </p:sp>
      <p:sp>
        <p:nvSpPr>
          <p:cNvPr id="35843" name="Slide Number Placeholder 4"/>
          <p:cNvSpPr>
            <a:spLocks noGrp="1"/>
          </p:cNvSpPr>
          <p:nvPr>
            <p:ph type="sldNum" sz="quarter" idx="4294967295"/>
          </p:nvPr>
        </p:nvSpPr>
        <p:spPr bwMode="auto">
          <a:xfrm>
            <a:off x="1085850" y="1979613"/>
            <a:ext cx="8058150" cy="4225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0F0CF3B9-4DC5-426E-AB14-E45A738DBCEF}" type="slidenum">
              <a:rPr lang="en-US" altLang="en-US" sz="1200">
                <a:solidFill>
                  <a:srgbClr val="898989"/>
                </a:solidFill>
              </a:rPr>
              <a:pPr>
                <a:spcBef>
                  <a:spcPct val="0"/>
                </a:spcBef>
                <a:buFontTx/>
                <a:buNone/>
              </a:pPr>
              <a:t>19</a:t>
            </a:fld>
            <a:endParaRPr lang="en-US" altLang="en-US" sz="1200">
              <a:solidFill>
                <a:srgbClr val="898989"/>
              </a:solidFill>
            </a:endParaRPr>
          </a:p>
        </p:txBody>
      </p:sp>
      <p:sp>
        <p:nvSpPr>
          <p:cNvPr id="35844" name="Rectangle 3"/>
          <p:cNvSpPr>
            <a:spLocks noChangeArrowheads="1"/>
          </p:cNvSpPr>
          <p:nvPr/>
        </p:nvSpPr>
        <p:spPr bwMode="auto">
          <a:xfrm>
            <a:off x="228600" y="685800"/>
            <a:ext cx="8702675"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400" b="1">
                <a:latin typeface="Times New Roman" panose="02020603050405020304" pitchFamily="18" charset="0"/>
                <a:cs typeface="Times New Roman" panose="02020603050405020304" pitchFamily="18" charset="0"/>
              </a:rPr>
              <a:t>Non-Discrimination Policy</a:t>
            </a:r>
          </a:p>
          <a:p>
            <a:pPr>
              <a:spcBef>
                <a:spcPct val="0"/>
              </a:spcBef>
              <a:buFontTx/>
              <a:buNone/>
            </a:pPr>
            <a:r>
              <a:rPr lang="en-US" altLang="en-US" sz="1400">
                <a:latin typeface="Times New Roman" panose="02020603050405020304" pitchFamily="18" charset="0"/>
                <a:cs typeface="Times New Roman" panose="02020603050405020304" pitchFamily="18" charset="0"/>
              </a:rPr>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religion, sex, gender identity (including gender expression), sexual orientation, disability, age, marital status, family/parental status, income derived from a public assistance program, political beliefs, or reprisal or retaliation for prior civil rights activity, in any program or activity conducted or funded by USDA (not all bases apply to all programs).  Remedies and complaint filing deadlines vary by program or incident.  </a:t>
            </a:r>
          </a:p>
          <a:p>
            <a:pPr>
              <a:spcBef>
                <a:spcPct val="0"/>
              </a:spcBef>
              <a:buFontTx/>
              <a:buNone/>
            </a:pPr>
            <a:endParaRPr lang="en-US" altLang="en-US" sz="1400">
              <a:latin typeface="Times New Roman" panose="02020603050405020304" pitchFamily="18" charset="0"/>
              <a:cs typeface="Times New Roman" panose="02020603050405020304" pitchFamily="18" charset="0"/>
            </a:endParaRPr>
          </a:p>
          <a:p>
            <a:pPr>
              <a:spcBef>
                <a:spcPct val="0"/>
              </a:spcBef>
              <a:buFontTx/>
              <a:buNone/>
            </a:pPr>
            <a:r>
              <a:rPr lang="en-US" altLang="en-US" sz="1400" b="1">
                <a:latin typeface="Times New Roman" panose="02020603050405020304" pitchFamily="18" charset="0"/>
                <a:cs typeface="Times New Roman" panose="02020603050405020304" pitchFamily="18" charset="0"/>
              </a:rPr>
              <a:t>Persons with Disabilities</a:t>
            </a:r>
          </a:p>
          <a:p>
            <a:pPr>
              <a:spcBef>
                <a:spcPct val="0"/>
              </a:spcBef>
              <a:buFontTx/>
              <a:buNone/>
            </a:pPr>
            <a:r>
              <a:rPr lang="en-US" altLang="en-US" sz="1400">
                <a:latin typeface="Times New Roman" panose="02020603050405020304" pitchFamily="18" charset="0"/>
                <a:cs typeface="Times New Roman" panose="02020603050405020304" pitchFamily="18" charset="0"/>
              </a:rPr>
              <a:t>Persons with disabilities who require alternative means of communication for program information (e.g., Braille, large print, audiotape, American Sign Language, etc.) should contact the responsible Agency or USDA’s TARGET Center at (202) 720-2600 (voice and TTY) or contact USDA through the Federal Relay Service at (800) 877-8339.  Additionally, program information may be made available in languages other than English.</a:t>
            </a:r>
          </a:p>
          <a:p>
            <a:pPr>
              <a:spcBef>
                <a:spcPct val="0"/>
              </a:spcBef>
              <a:buFontTx/>
              <a:buNone/>
            </a:pPr>
            <a:endParaRPr lang="en-US" altLang="en-US" sz="1400">
              <a:latin typeface="Times New Roman" panose="02020603050405020304" pitchFamily="18" charset="0"/>
              <a:cs typeface="Times New Roman" panose="02020603050405020304" pitchFamily="18" charset="0"/>
            </a:endParaRPr>
          </a:p>
          <a:p>
            <a:pPr>
              <a:spcBef>
                <a:spcPct val="0"/>
              </a:spcBef>
              <a:buFontTx/>
              <a:buNone/>
            </a:pPr>
            <a:r>
              <a:rPr lang="en-US" altLang="en-US" sz="1400" b="1">
                <a:latin typeface="Times New Roman" panose="02020603050405020304" pitchFamily="18" charset="0"/>
                <a:cs typeface="Times New Roman" panose="02020603050405020304" pitchFamily="18" charset="0"/>
              </a:rPr>
              <a:t>To File a Program Discrimination Complaint</a:t>
            </a:r>
          </a:p>
          <a:p>
            <a:pPr>
              <a:spcBef>
                <a:spcPct val="0"/>
              </a:spcBef>
              <a:buFontTx/>
              <a:buNone/>
            </a:pPr>
            <a:r>
              <a:rPr lang="en-US" altLang="en-US" sz="1400">
                <a:latin typeface="Times New Roman" panose="02020603050405020304" pitchFamily="18" charset="0"/>
                <a:cs typeface="Times New Roman" panose="02020603050405020304" pitchFamily="18" charset="0"/>
              </a:rPr>
              <a:t>To file a program discrimination complaint, complete the USDA Program Discrimination Complaint Form, AD-3027, found online at</a:t>
            </a:r>
            <a:r>
              <a:rPr lang="en-US" altLang="en-US" sz="1400">
                <a:latin typeface="Times New Roman" panose="02020603050405020304" pitchFamily="18" charset="0"/>
                <a:cs typeface="Times New Roman" panose="02020603050405020304" pitchFamily="18" charset="0"/>
                <a:hlinkClick r:id="rId3" tooltip="Opens in new window."/>
              </a:rPr>
              <a:t> How to File a Program Discrimination Complaint</a:t>
            </a:r>
            <a:r>
              <a:rPr lang="en-US" altLang="en-US" sz="1400">
                <a:latin typeface="Times New Roman" panose="02020603050405020304" pitchFamily="18" charset="0"/>
                <a:cs typeface="Times New Roman" panose="02020603050405020304" pitchFamily="18" charset="0"/>
              </a:rPr>
              <a:t> and at any USDA office or write a letter addressed to USDA and provide in the letter all of the information  requested in the form.  To request a copy of the complaint form, call (866) 632-9992.  Submit your completed form or letter to USDA by:</a:t>
            </a:r>
          </a:p>
          <a:p>
            <a:pPr>
              <a:spcBef>
                <a:spcPct val="0"/>
              </a:spcBef>
              <a:buFontTx/>
              <a:buNone/>
            </a:pPr>
            <a:r>
              <a:rPr lang="en-US" altLang="en-US" sz="1400">
                <a:latin typeface="Times New Roman" panose="02020603050405020304" pitchFamily="18" charset="0"/>
                <a:cs typeface="Times New Roman" panose="02020603050405020304" pitchFamily="18" charset="0"/>
              </a:rPr>
              <a:t>(1)    mail: U.S. Department of Agriculture</a:t>
            </a:r>
          </a:p>
          <a:p>
            <a:pPr>
              <a:spcBef>
                <a:spcPct val="0"/>
              </a:spcBef>
              <a:buFontTx/>
              <a:buNone/>
            </a:pPr>
            <a:r>
              <a:rPr lang="en-US" altLang="en-US" sz="1400">
                <a:latin typeface="Times New Roman" panose="02020603050405020304" pitchFamily="18" charset="0"/>
                <a:cs typeface="Times New Roman" panose="02020603050405020304" pitchFamily="18" charset="0"/>
              </a:rPr>
              <a:t>         Office of the Assistant Secretary for Civil Rights</a:t>
            </a:r>
          </a:p>
          <a:p>
            <a:pPr>
              <a:spcBef>
                <a:spcPct val="0"/>
              </a:spcBef>
              <a:buFontTx/>
              <a:buNone/>
            </a:pPr>
            <a:r>
              <a:rPr lang="en-US" altLang="en-US" sz="1400">
                <a:latin typeface="Times New Roman" panose="02020603050405020304" pitchFamily="18" charset="0"/>
                <a:cs typeface="Times New Roman" panose="02020603050405020304" pitchFamily="18" charset="0"/>
              </a:rPr>
              <a:t>         1400 Independence Avenue, SW</a:t>
            </a:r>
          </a:p>
          <a:p>
            <a:pPr>
              <a:spcBef>
                <a:spcPct val="0"/>
              </a:spcBef>
              <a:buFontTx/>
              <a:buNone/>
            </a:pPr>
            <a:r>
              <a:rPr lang="en-US" altLang="en-US" sz="1400">
                <a:latin typeface="Times New Roman" panose="02020603050405020304" pitchFamily="18" charset="0"/>
                <a:cs typeface="Times New Roman" panose="02020603050405020304" pitchFamily="18" charset="0"/>
              </a:rPr>
              <a:t>         Washington, D.C. 20250-9410; </a:t>
            </a:r>
          </a:p>
          <a:p>
            <a:pPr>
              <a:spcBef>
                <a:spcPct val="0"/>
              </a:spcBef>
              <a:buFontTx/>
              <a:buNone/>
            </a:pPr>
            <a:r>
              <a:rPr lang="en-US" altLang="en-US" sz="1400">
                <a:latin typeface="Times New Roman" panose="02020603050405020304" pitchFamily="18" charset="0"/>
                <a:cs typeface="Times New Roman" panose="02020603050405020304" pitchFamily="18" charset="0"/>
              </a:rPr>
              <a:t>(2)    fax: (202) 690-7442; or </a:t>
            </a:r>
          </a:p>
          <a:p>
            <a:pPr>
              <a:spcBef>
                <a:spcPct val="0"/>
              </a:spcBef>
              <a:buFontTx/>
              <a:buNone/>
            </a:pPr>
            <a:r>
              <a:rPr lang="en-US" altLang="en-US" sz="1400">
                <a:latin typeface="Times New Roman" panose="02020603050405020304" pitchFamily="18" charset="0"/>
                <a:cs typeface="Times New Roman" panose="02020603050405020304" pitchFamily="18" charset="0"/>
              </a:rPr>
              <a:t>(3)    email: program.intake@usda.gov.   </a:t>
            </a:r>
          </a:p>
          <a:p>
            <a:pPr algn="ctr">
              <a:spcBef>
                <a:spcPct val="0"/>
              </a:spcBef>
              <a:buFontTx/>
              <a:buNone/>
            </a:pPr>
            <a:r>
              <a:rPr lang="en-US" altLang="en-US" sz="1400" b="1">
                <a:latin typeface="Times New Roman" panose="02020603050405020304" pitchFamily="18" charset="0"/>
                <a:cs typeface="Times New Roman" panose="02020603050405020304" pitchFamily="18" charset="0"/>
              </a:rPr>
              <a:t>USDA is an equal opportunity provider, employer, and lender.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Topics</a:t>
            </a:r>
          </a:p>
        </p:txBody>
      </p:sp>
      <p:sp>
        <p:nvSpPr>
          <p:cNvPr id="9" name="Text Placeholder 8"/>
          <p:cNvSpPr>
            <a:spLocks noGrp="1"/>
          </p:cNvSpPr>
          <p:nvPr>
            <p:ph type="body" sz="quarter" idx="10"/>
          </p:nvPr>
        </p:nvSpPr>
        <p:spPr>
          <a:xfrm>
            <a:off x="443865" y="1432878"/>
            <a:ext cx="8427720" cy="4361498"/>
          </a:xfrm>
        </p:spPr>
        <p:txBody>
          <a:bodyPr/>
          <a:lstStyle/>
          <a:p>
            <a:pPr>
              <a:spcAft>
                <a:spcPts val="2400"/>
              </a:spcAft>
            </a:pPr>
            <a:r>
              <a:rPr lang="en-US" sz="3800" b="1" dirty="0"/>
              <a:t>Budget Status for Fiscal Year 2017</a:t>
            </a:r>
          </a:p>
          <a:p>
            <a:pPr>
              <a:spcAft>
                <a:spcPts val="2400"/>
              </a:spcAft>
            </a:pPr>
            <a:r>
              <a:rPr lang="en-US" sz="3800" b="1" dirty="0"/>
              <a:t>Kansas NRCS Staffing Outlook </a:t>
            </a:r>
          </a:p>
          <a:p>
            <a:pPr>
              <a:spcAft>
                <a:spcPts val="2400"/>
              </a:spcAft>
            </a:pPr>
            <a:r>
              <a:rPr lang="en-US" sz="3800" b="1" dirty="0"/>
              <a:t>Program Updates</a:t>
            </a:r>
          </a:p>
          <a:p>
            <a:r>
              <a:rPr lang="en-US" sz="3800" b="1" dirty="0"/>
              <a:t>Emergency Watershed Program (EWP)</a:t>
            </a:r>
          </a:p>
        </p:txBody>
      </p:sp>
    </p:spTree>
    <p:extLst>
      <p:ext uri="{BB962C8B-B14F-4D97-AF65-F5344CB8AC3E}">
        <p14:creationId xmlns:p14="http://schemas.microsoft.com/office/powerpoint/2010/main" val="2136933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dirty="0"/>
              <a:t>Budget Status for </a:t>
            </a:r>
            <a:br>
              <a:rPr dirty="0"/>
            </a:br>
            <a:r>
              <a:rPr dirty="0"/>
              <a:t>Fiscal Year 2017</a:t>
            </a:r>
          </a:p>
        </p:txBody>
      </p:sp>
      <p:sp>
        <p:nvSpPr>
          <p:cNvPr id="11267" name="Content Placeholder 2"/>
          <p:cNvSpPr>
            <a:spLocks noGrp="1"/>
          </p:cNvSpPr>
          <p:nvPr>
            <p:ph type="body" sz="quarter" idx="10"/>
          </p:nvPr>
        </p:nvSpPr>
        <p:spPr>
          <a:xfrm>
            <a:off x="628650" y="1674813"/>
            <a:ext cx="8058150" cy="4225925"/>
          </a:xfrm>
        </p:spPr>
        <p:txBody>
          <a:bodyPr/>
          <a:lstStyle/>
          <a:p>
            <a:pPr>
              <a:spcBef>
                <a:spcPct val="0"/>
              </a:spcBef>
            </a:pPr>
            <a:r>
              <a:rPr lang="en-US" altLang="en-US" dirty="0"/>
              <a:t>Mandatory Funds (Farm Bill) will be adequate for Fiscal Year.</a:t>
            </a:r>
          </a:p>
          <a:p>
            <a:pPr>
              <a:spcBef>
                <a:spcPct val="0"/>
              </a:spcBef>
            </a:pPr>
            <a:r>
              <a:rPr lang="en-US" altLang="en-US" dirty="0"/>
              <a:t>Discretionary Funds (includes CTA) are authorized through April 28, 2017, due to Continuing Resolution. </a:t>
            </a:r>
          </a:p>
          <a:p>
            <a:pPr>
              <a:spcBef>
                <a:spcPct val="0"/>
              </a:spcBef>
            </a:pPr>
            <a:r>
              <a:rPr lang="en-US" altLang="en-US" dirty="0"/>
              <a:t>Current projections are that Discretionary Funds will be adequate for Fiscal Year.</a:t>
            </a:r>
          </a:p>
          <a:p>
            <a:pPr>
              <a:spcBef>
                <a:spcPct val="0"/>
              </a:spcBef>
            </a:pPr>
            <a:r>
              <a:rPr lang="en-US" altLang="en-US" dirty="0"/>
              <a:t>New agreement review policy.</a:t>
            </a:r>
          </a:p>
        </p:txBody>
      </p:sp>
    </p:spTree>
    <p:extLst>
      <p:ext uri="{BB962C8B-B14F-4D97-AF65-F5344CB8AC3E}">
        <p14:creationId xmlns:p14="http://schemas.microsoft.com/office/powerpoint/2010/main" val="3142904928"/>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dirty="0"/>
              <a:t>Kansas NRCS Staffing Outlook</a:t>
            </a:r>
          </a:p>
        </p:txBody>
      </p:sp>
      <p:sp>
        <p:nvSpPr>
          <p:cNvPr id="11267" name="Content Placeholder 2"/>
          <p:cNvSpPr>
            <a:spLocks noGrp="1"/>
          </p:cNvSpPr>
          <p:nvPr>
            <p:ph type="body" sz="quarter" idx="10"/>
          </p:nvPr>
        </p:nvSpPr>
        <p:spPr>
          <a:xfrm>
            <a:off x="485775" y="1733552"/>
            <a:ext cx="8201025" cy="4491038"/>
          </a:xfrm>
        </p:spPr>
        <p:txBody>
          <a:bodyPr/>
          <a:lstStyle/>
          <a:p>
            <a:pPr>
              <a:spcBef>
                <a:spcPct val="0"/>
              </a:spcBef>
            </a:pPr>
            <a:r>
              <a:rPr lang="en-US" altLang="en-US" sz="3000" dirty="0"/>
              <a:t>President Trump issued 90 day hiring freeze beginning in January.</a:t>
            </a:r>
          </a:p>
          <a:p>
            <a:pPr>
              <a:spcBef>
                <a:spcPct val="0"/>
              </a:spcBef>
            </a:pPr>
            <a:r>
              <a:rPr lang="en-US" altLang="en-US" sz="3000" dirty="0"/>
              <a:t>Kansas NRCS had 36 positions in the HR process when the freeze hit.</a:t>
            </a:r>
          </a:p>
          <a:p>
            <a:pPr>
              <a:spcBef>
                <a:spcPct val="0"/>
              </a:spcBef>
            </a:pPr>
            <a:r>
              <a:rPr lang="en-US" altLang="en-US" sz="3000" dirty="0"/>
              <a:t>Also have 12 student trainee positions to fill.</a:t>
            </a:r>
          </a:p>
          <a:p>
            <a:pPr>
              <a:spcBef>
                <a:spcPct val="0"/>
              </a:spcBef>
            </a:pPr>
            <a:r>
              <a:rPr lang="en-US" altLang="en-US" sz="3000" dirty="0"/>
              <a:t>Pathways student training program is NOT affected by the freeze.</a:t>
            </a:r>
          </a:p>
          <a:p>
            <a:pPr>
              <a:spcBef>
                <a:spcPct val="0"/>
              </a:spcBef>
            </a:pPr>
            <a:endParaRPr lang="en-US" altLang="en-US" sz="3000" dirty="0"/>
          </a:p>
        </p:txBody>
      </p:sp>
    </p:spTree>
    <p:extLst>
      <p:ext uri="{BB962C8B-B14F-4D97-AF65-F5344CB8AC3E}">
        <p14:creationId xmlns:p14="http://schemas.microsoft.com/office/powerpoint/2010/main" val="169950444"/>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a:t>2017 EQIP Financial Assistance Summary</a:t>
            </a:r>
          </a:p>
        </p:txBody>
      </p:sp>
      <p:graphicFrame>
        <p:nvGraphicFramePr>
          <p:cNvPr id="7" name="Table 6"/>
          <p:cNvGraphicFramePr>
            <a:graphicFrameLocks noGrp="1"/>
          </p:cNvGraphicFramePr>
          <p:nvPr>
            <p:extLst>
              <p:ext uri="{D42A27DB-BD31-4B8C-83A1-F6EECF244321}">
                <p14:modId xmlns:p14="http://schemas.microsoft.com/office/powerpoint/2010/main" val="3305326592"/>
              </p:ext>
            </p:extLst>
          </p:nvPr>
        </p:nvGraphicFramePr>
        <p:xfrm>
          <a:off x="428625" y="1654175"/>
          <a:ext cx="8181975" cy="3042710"/>
        </p:xfrm>
        <a:graphic>
          <a:graphicData uri="http://schemas.openxmlformats.org/drawingml/2006/table">
            <a:tbl>
              <a:tblPr firstRow="1" bandRow="1">
                <a:tableStyleId>{5C22544A-7EE6-4342-B048-85BDC9FD1C3A}</a:tableStyleId>
              </a:tblPr>
              <a:tblGrid>
                <a:gridCol w="5067300">
                  <a:extLst>
                    <a:ext uri="{9D8B030D-6E8A-4147-A177-3AD203B41FA5}">
                      <a16:colId xmlns:a16="http://schemas.microsoft.com/office/drawing/2014/main" val="20000"/>
                    </a:ext>
                  </a:extLst>
                </a:gridCol>
                <a:gridCol w="3114675">
                  <a:extLst>
                    <a:ext uri="{9D8B030D-6E8A-4147-A177-3AD203B41FA5}">
                      <a16:colId xmlns:a16="http://schemas.microsoft.com/office/drawing/2014/main" val="20001"/>
                    </a:ext>
                  </a:extLst>
                </a:gridCol>
              </a:tblGrid>
              <a:tr h="608542">
                <a:tc>
                  <a:txBody>
                    <a:bodyPr/>
                    <a:lstStyle/>
                    <a:p>
                      <a:pPr algn="ctr"/>
                      <a:r>
                        <a:rPr lang="en-US" sz="3200" dirty="0"/>
                        <a:t>Program</a:t>
                      </a:r>
                      <a:r>
                        <a:rPr lang="en-US" sz="3200" baseline="0" dirty="0"/>
                        <a:t> Area</a:t>
                      </a:r>
                      <a:endParaRPr lang="en-US" sz="3200" dirty="0"/>
                    </a:p>
                  </a:txBody>
                  <a:tcPr anchor="ctr"/>
                </a:tc>
                <a:tc>
                  <a:txBody>
                    <a:bodyPr/>
                    <a:lstStyle/>
                    <a:p>
                      <a:pPr algn="ctr"/>
                      <a:r>
                        <a:rPr lang="en-US" sz="3200" dirty="0"/>
                        <a:t>Funds</a:t>
                      </a:r>
                    </a:p>
                  </a:txBody>
                  <a:tcPr anchor="ctr"/>
                </a:tc>
                <a:extLst>
                  <a:ext uri="{0D108BD9-81ED-4DB2-BD59-A6C34878D82A}">
                    <a16:rowId xmlns:a16="http://schemas.microsoft.com/office/drawing/2014/main" val="10000"/>
                  </a:ext>
                </a:extLst>
              </a:tr>
              <a:tr h="608542">
                <a:tc>
                  <a:txBody>
                    <a:bodyPr/>
                    <a:lstStyle/>
                    <a:p>
                      <a:r>
                        <a:rPr lang="en-US" sz="3200" dirty="0"/>
                        <a:t>Ranking Category Funding</a:t>
                      </a:r>
                    </a:p>
                  </a:txBody>
                  <a:tcPr anchor="ctr"/>
                </a:tc>
                <a:tc>
                  <a:txBody>
                    <a:bodyPr/>
                    <a:lstStyle/>
                    <a:p>
                      <a:pPr algn="r"/>
                      <a:r>
                        <a:rPr lang="en-US" sz="3200" dirty="0"/>
                        <a:t>$19,864,000</a:t>
                      </a:r>
                    </a:p>
                  </a:txBody>
                  <a:tcPr anchor="ctr"/>
                </a:tc>
                <a:extLst>
                  <a:ext uri="{0D108BD9-81ED-4DB2-BD59-A6C34878D82A}">
                    <a16:rowId xmlns:a16="http://schemas.microsoft.com/office/drawing/2014/main" val="10001"/>
                  </a:ext>
                </a:extLst>
              </a:tr>
              <a:tr h="608542">
                <a:tc>
                  <a:txBody>
                    <a:bodyPr/>
                    <a:lstStyle/>
                    <a:p>
                      <a:r>
                        <a:rPr lang="en-US" sz="3200" dirty="0"/>
                        <a:t>State Reserve</a:t>
                      </a:r>
                    </a:p>
                  </a:txBody>
                  <a:tcPr anchor="ctr"/>
                </a:tc>
                <a:tc>
                  <a:txBody>
                    <a:bodyPr/>
                    <a:lstStyle/>
                    <a:p>
                      <a:pPr algn="r"/>
                      <a:r>
                        <a:rPr lang="en-US" sz="3200" dirty="0"/>
                        <a:t>$300,000</a:t>
                      </a:r>
                    </a:p>
                  </a:txBody>
                  <a:tcPr anchor="ctr"/>
                </a:tc>
                <a:extLst>
                  <a:ext uri="{0D108BD9-81ED-4DB2-BD59-A6C34878D82A}">
                    <a16:rowId xmlns:a16="http://schemas.microsoft.com/office/drawing/2014/main" val="10002"/>
                  </a:ext>
                </a:extLst>
              </a:tr>
              <a:tr h="608542">
                <a:tc>
                  <a:txBody>
                    <a:bodyPr/>
                    <a:lstStyle/>
                    <a:p>
                      <a:r>
                        <a:rPr lang="en-US" sz="3200" dirty="0"/>
                        <a:t>Special Initiatives</a:t>
                      </a:r>
                    </a:p>
                  </a:txBody>
                  <a:tcPr anchor="ctr"/>
                </a:tc>
                <a:tc>
                  <a:txBody>
                    <a:bodyPr/>
                    <a:lstStyle/>
                    <a:p>
                      <a:pPr algn="r"/>
                      <a:r>
                        <a:rPr lang="en-US" sz="3200" dirty="0"/>
                        <a:t>$5,230,000</a:t>
                      </a:r>
                    </a:p>
                  </a:txBody>
                  <a:tcPr anchor="ctr"/>
                </a:tc>
                <a:extLst>
                  <a:ext uri="{0D108BD9-81ED-4DB2-BD59-A6C34878D82A}">
                    <a16:rowId xmlns:a16="http://schemas.microsoft.com/office/drawing/2014/main" val="10003"/>
                  </a:ext>
                </a:extLst>
              </a:tr>
              <a:tr h="608542">
                <a:tc>
                  <a:txBody>
                    <a:bodyPr/>
                    <a:lstStyle/>
                    <a:p>
                      <a:pPr algn="r"/>
                      <a:r>
                        <a:rPr lang="en-US" sz="3200" b="1" i="1" dirty="0"/>
                        <a:t>Total 2017 EQIP</a:t>
                      </a:r>
                    </a:p>
                  </a:txBody>
                  <a:tcPr anchor="ctr">
                    <a:solidFill>
                      <a:schemeClr val="bg1"/>
                    </a:solidFill>
                  </a:tcPr>
                </a:tc>
                <a:tc>
                  <a:txBody>
                    <a:bodyPr/>
                    <a:lstStyle/>
                    <a:p>
                      <a:pPr algn="r"/>
                      <a:r>
                        <a:rPr lang="en-US" sz="3200" b="1" i="1" dirty="0"/>
                        <a:t>$25,094,000</a:t>
                      </a:r>
                    </a:p>
                  </a:txBody>
                  <a:tcPr anchor="ctr">
                    <a:solidFill>
                      <a:schemeClr val="bg1"/>
                    </a:solidFill>
                  </a:tcPr>
                </a:tc>
                <a:extLst>
                  <a:ext uri="{0D108BD9-81ED-4DB2-BD59-A6C34878D82A}">
                    <a16:rowId xmlns:a16="http://schemas.microsoft.com/office/drawing/2014/main" val="10004"/>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148139243"/>
              </p:ext>
            </p:extLst>
          </p:nvPr>
        </p:nvGraphicFramePr>
        <p:xfrm>
          <a:off x="528637" y="5240337"/>
          <a:ext cx="8258176" cy="1066800"/>
        </p:xfrm>
        <a:graphic>
          <a:graphicData uri="http://schemas.openxmlformats.org/drawingml/2006/table">
            <a:tbl>
              <a:tblPr firstRow="1" bandRow="1">
                <a:tableStyleId>{5C22544A-7EE6-4342-B048-85BDC9FD1C3A}</a:tableStyleId>
              </a:tblPr>
              <a:tblGrid>
                <a:gridCol w="8258176">
                  <a:extLst>
                    <a:ext uri="{9D8B030D-6E8A-4147-A177-3AD203B41FA5}">
                      <a16:colId xmlns:a16="http://schemas.microsoft.com/office/drawing/2014/main" val="20000"/>
                    </a:ext>
                  </a:extLst>
                </a:gridCol>
              </a:tblGrid>
              <a:tr h="370840">
                <a:tc>
                  <a:txBody>
                    <a:bodyPr/>
                    <a:lstStyle/>
                    <a:p>
                      <a:pPr algn="ctr"/>
                      <a:r>
                        <a:rPr lang="en-US" sz="3200" dirty="0"/>
                        <a:t>For </a:t>
                      </a:r>
                      <a:r>
                        <a:rPr lang="en-US" sz="3200" dirty="0" err="1"/>
                        <a:t>FY2016</a:t>
                      </a:r>
                      <a:r>
                        <a:rPr lang="en-US" sz="3200" baseline="0" dirty="0"/>
                        <a:t> we had $</a:t>
                      </a:r>
                      <a:r>
                        <a:rPr lang="en-US" sz="3200" baseline="0" dirty="0" err="1"/>
                        <a:t>15M</a:t>
                      </a:r>
                      <a:r>
                        <a:rPr lang="en-US" sz="3200" baseline="0" dirty="0"/>
                        <a:t> worth of eligible applications that went unfunded!</a:t>
                      </a:r>
                      <a:endParaRPr lang="en-US" sz="3200"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513588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a:t>2017 General EQIP Breakout</a:t>
            </a:r>
          </a:p>
        </p:txBody>
      </p:sp>
      <p:sp>
        <p:nvSpPr>
          <p:cNvPr id="2" name="Text Placeholder 1"/>
          <p:cNvSpPr>
            <a:spLocks noGrp="1"/>
          </p:cNvSpPr>
          <p:nvPr>
            <p:ph type="body" sz="quarter" idx="10"/>
          </p:nvPr>
        </p:nvSpPr>
        <p:spPr/>
        <p:txBody>
          <a:bodyPr/>
          <a:lstStyle/>
          <a:p>
            <a:endParaRPr lang="en-US"/>
          </a:p>
        </p:txBody>
      </p:sp>
      <p:graphicFrame>
        <p:nvGraphicFramePr>
          <p:cNvPr id="7" name="Table 6"/>
          <p:cNvGraphicFramePr>
            <a:graphicFrameLocks noGrp="1"/>
          </p:cNvGraphicFramePr>
          <p:nvPr>
            <p:extLst>
              <p:ext uri="{D42A27DB-BD31-4B8C-83A1-F6EECF244321}">
                <p14:modId xmlns:p14="http://schemas.microsoft.com/office/powerpoint/2010/main" val="4201353276"/>
              </p:ext>
            </p:extLst>
          </p:nvPr>
        </p:nvGraphicFramePr>
        <p:xfrm>
          <a:off x="552449" y="1143000"/>
          <a:ext cx="8029576" cy="5514978"/>
        </p:xfrm>
        <a:graphic>
          <a:graphicData uri="http://schemas.openxmlformats.org/drawingml/2006/table">
            <a:tbl>
              <a:tblPr firstRow="1" bandRow="1">
                <a:tableStyleId>{5C22544A-7EE6-4342-B048-85BDC9FD1C3A}</a:tableStyleId>
              </a:tblPr>
              <a:tblGrid>
                <a:gridCol w="5391151">
                  <a:extLst>
                    <a:ext uri="{9D8B030D-6E8A-4147-A177-3AD203B41FA5}">
                      <a16:colId xmlns:a16="http://schemas.microsoft.com/office/drawing/2014/main" val="20000"/>
                    </a:ext>
                  </a:extLst>
                </a:gridCol>
                <a:gridCol w="976613">
                  <a:extLst>
                    <a:ext uri="{9D8B030D-6E8A-4147-A177-3AD203B41FA5}">
                      <a16:colId xmlns:a16="http://schemas.microsoft.com/office/drawing/2014/main" val="20001"/>
                    </a:ext>
                  </a:extLst>
                </a:gridCol>
                <a:gridCol w="1661812">
                  <a:extLst>
                    <a:ext uri="{9D8B030D-6E8A-4147-A177-3AD203B41FA5}">
                      <a16:colId xmlns:a16="http://schemas.microsoft.com/office/drawing/2014/main" val="20002"/>
                    </a:ext>
                  </a:extLst>
                </a:gridCol>
              </a:tblGrid>
              <a:tr h="611106">
                <a:tc>
                  <a:txBody>
                    <a:bodyPr/>
                    <a:lstStyle/>
                    <a:p>
                      <a:pPr algn="ctr"/>
                      <a:r>
                        <a:rPr lang="en-US" sz="2000" b="1" kern="1200" dirty="0">
                          <a:solidFill>
                            <a:schemeClr val="lt1"/>
                          </a:solidFill>
                          <a:latin typeface="+mn-lt"/>
                          <a:ea typeface="+mn-ea"/>
                          <a:cs typeface="+mn-cs"/>
                        </a:rPr>
                        <a:t>Categories</a:t>
                      </a:r>
                    </a:p>
                  </a:txBody>
                  <a:tcPr anchor="ctr"/>
                </a:tc>
                <a:tc>
                  <a:txBody>
                    <a:bodyPr/>
                    <a:lstStyle/>
                    <a:p>
                      <a:pPr marL="0" algn="r" defTabSz="457200" rtl="0" eaLnBrk="1" latinLnBrk="0" hangingPunct="1"/>
                      <a:r>
                        <a:rPr lang="en-US" sz="2000" b="1" kern="1200" dirty="0">
                          <a:solidFill>
                            <a:schemeClr val="lt1"/>
                          </a:solidFill>
                          <a:latin typeface="+mn-lt"/>
                          <a:ea typeface="+mn-ea"/>
                          <a:cs typeface="+mn-cs"/>
                        </a:rPr>
                        <a:t>%</a:t>
                      </a:r>
                    </a:p>
                  </a:txBody>
                  <a:tcPr anchor="ctr"/>
                </a:tc>
                <a:tc>
                  <a:txBody>
                    <a:bodyPr/>
                    <a:lstStyle/>
                    <a:p>
                      <a:pPr marL="0" algn="ctr" defTabSz="457200" rtl="0" eaLnBrk="1" latinLnBrk="0" hangingPunct="1"/>
                      <a:r>
                        <a:rPr lang="en-US" sz="2000" b="1" kern="1200" dirty="0">
                          <a:solidFill>
                            <a:schemeClr val="lt1"/>
                          </a:solidFill>
                          <a:latin typeface="+mn-lt"/>
                          <a:ea typeface="+mn-ea"/>
                          <a:cs typeface="+mn-cs"/>
                        </a:rPr>
                        <a:t>Funds</a:t>
                      </a:r>
                    </a:p>
                  </a:txBody>
                  <a:tcPr anchor="ctr"/>
                </a:tc>
                <a:extLst>
                  <a:ext uri="{0D108BD9-81ED-4DB2-BD59-A6C34878D82A}">
                    <a16:rowId xmlns:a16="http://schemas.microsoft.com/office/drawing/2014/main" val="10000"/>
                  </a:ext>
                </a:extLst>
              </a:tr>
              <a:tr h="408656">
                <a:tc>
                  <a:txBody>
                    <a:bodyPr/>
                    <a:lstStyle/>
                    <a:p>
                      <a:r>
                        <a:rPr lang="en-US" sz="2000" dirty="0"/>
                        <a:t>Forestland Health</a:t>
                      </a:r>
                    </a:p>
                  </a:txBody>
                  <a:tcPr anchor="ctr"/>
                </a:tc>
                <a:tc>
                  <a:txBody>
                    <a:bodyPr/>
                    <a:lstStyle/>
                    <a:p>
                      <a:pPr algn="r"/>
                      <a:r>
                        <a:rPr lang="en-US" sz="2000" dirty="0"/>
                        <a:t>1.0%</a:t>
                      </a:r>
                    </a:p>
                  </a:txBody>
                  <a:tcPr anchor="ctr"/>
                </a:tc>
                <a:tc>
                  <a:txBody>
                    <a:bodyPr/>
                    <a:lstStyle/>
                    <a:p>
                      <a:pPr algn="r"/>
                      <a:r>
                        <a:rPr lang="en-US" sz="2000" dirty="0"/>
                        <a:t>198,640</a:t>
                      </a:r>
                    </a:p>
                  </a:txBody>
                  <a:tcPr anchor="ctr"/>
                </a:tc>
                <a:extLst>
                  <a:ext uri="{0D108BD9-81ED-4DB2-BD59-A6C34878D82A}">
                    <a16:rowId xmlns:a16="http://schemas.microsoft.com/office/drawing/2014/main" val="10001"/>
                  </a:ext>
                </a:extLst>
              </a:tr>
              <a:tr h="408656">
                <a:tc>
                  <a:txBody>
                    <a:bodyPr/>
                    <a:lstStyle/>
                    <a:p>
                      <a:r>
                        <a:rPr lang="en-US" sz="2000" dirty="0"/>
                        <a:t>Grazing Lands Health</a:t>
                      </a:r>
                    </a:p>
                  </a:txBody>
                  <a:tcPr anchor="ctr"/>
                </a:tc>
                <a:tc>
                  <a:txBody>
                    <a:bodyPr/>
                    <a:lstStyle/>
                    <a:p>
                      <a:pPr algn="r"/>
                      <a:r>
                        <a:rPr lang="en-US" sz="2000" dirty="0"/>
                        <a:t>19.0%</a:t>
                      </a:r>
                    </a:p>
                  </a:txBody>
                  <a:tcPr anchor="ctr"/>
                </a:tc>
                <a:tc>
                  <a:txBody>
                    <a:bodyPr/>
                    <a:lstStyle/>
                    <a:p>
                      <a:pPr algn="r"/>
                      <a:r>
                        <a:rPr lang="en-US" sz="2000" dirty="0"/>
                        <a:t>$3,774,160</a:t>
                      </a:r>
                    </a:p>
                  </a:txBody>
                  <a:tcPr anchor="ctr"/>
                </a:tc>
                <a:extLst>
                  <a:ext uri="{0D108BD9-81ED-4DB2-BD59-A6C34878D82A}">
                    <a16:rowId xmlns:a16="http://schemas.microsoft.com/office/drawing/2014/main" val="10002"/>
                  </a:ext>
                </a:extLst>
              </a:tr>
              <a:tr h="408656">
                <a:tc>
                  <a:txBody>
                    <a:bodyPr/>
                    <a:lstStyle/>
                    <a:p>
                      <a:r>
                        <a:rPr lang="en-US" sz="2000" dirty="0"/>
                        <a:t>Livestock Waste</a:t>
                      </a:r>
                    </a:p>
                  </a:txBody>
                  <a:tcPr anchor="ctr"/>
                </a:tc>
                <a:tc>
                  <a:txBody>
                    <a:bodyPr/>
                    <a:lstStyle/>
                    <a:p>
                      <a:pPr algn="r"/>
                      <a:r>
                        <a:rPr lang="en-US" sz="2000" dirty="0"/>
                        <a:t>20.0%</a:t>
                      </a:r>
                    </a:p>
                  </a:txBody>
                  <a:tcPr anchor="ctr"/>
                </a:tc>
                <a:tc>
                  <a:txBody>
                    <a:bodyPr/>
                    <a:lstStyle/>
                    <a:p>
                      <a:pPr algn="r"/>
                      <a:r>
                        <a:rPr lang="en-US" sz="2000" dirty="0"/>
                        <a:t>$3,972,800</a:t>
                      </a:r>
                    </a:p>
                  </a:txBody>
                  <a:tcPr anchor="ctr"/>
                </a:tc>
                <a:extLst>
                  <a:ext uri="{0D108BD9-81ED-4DB2-BD59-A6C34878D82A}">
                    <a16:rowId xmlns:a16="http://schemas.microsoft.com/office/drawing/2014/main" val="10003"/>
                  </a:ext>
                </a:extLst>
              </a:tr>
              <a:tr h="408656">
                <a:tc>
                  <a:txBody>
                    <a:bodyPr/>
                    <a:lstStyle/>
                    <a:p>
                      <a:r>
                        <a:rPr lang="en-US" sz="2000" dirty="0"/>
                        <a:t>Sedimentation Above Federal Reservoirs</a:t>
                      </a:r>
                    </a:p>
                  </a:txBody>
                  <a:tcPr anchor="ctr"/>
                </a:tc>
                <a:tc>
                  <a:txBody>
                    <a:bodyPr/>
                    <a:lstStyle/>
                    <a:p>
                      <a:pPr algn="r"/>
                      <a:r>
                        <a:rPr lang="en-US" sz="2000" dirty="0"/>
                        <a:t>5.0%</a:t>
                      </a:r>
                    </a:p>
                  </a:txBody>
                  <a:tcPr anchor="ctr"/>
                </a:tc>
                <a:tc>
                  <a:txBody>
                    <a:bodyPr/>
                    <a:lstStyle/>
                    <a:p>
                      <a:pPr algn="r"/>
                      <a:r>
                        <a:rPr lang="en-US" sz="2000" dirty="0"/>
                        <a:t>$993,200</a:t>
                      </a:r>
                    </a:p>
                  </a:txBody>
                  <a:tcPr anchor="ctr"/>
                </a:tc>
                <a:extLst>
                  <a:ext uri="{0D108BD9-81ED-4DB2-BD59-A6C34878D82A}">
                    <a16:rowId xmlns:a16="http://schemas.microsoft.com/office/drawing/2014/main" val="10004"/>
                  </a:ext>
                </a:extLst>
              </a:tr>
              <a:tr h="408656">
                <a:tc>
                  <a:txBody>
                    <a:bodyPr/>
                    <a:lstStyle/>
                    <a:p>
                      <a:r>
                        <a:rPr lang="en-US" sz="2000" dirty="0"/>
                        <a:t>Soil Health</a:t>
                      </a:r>
                    </a:p>
                  </a:txBody>
                  <a:tcPr anchor="ctr"/>
                </a:tc>
                <a:tc>
                  <a:txBody>
                    <a:bodyPr/>
                    <a:lstStyle/>
                    <a:p>
                      <a:pPr algn="r"/>
                      <a:r>
                        <a:rPr lang="en-US" sz="2000" dirty="0"/>
                        <a:t>10.0%</a:t>
                      </a:r>
                    </a:p>
                  </a:txBody>
                  <a:tcPr anchor="ctr"/>
                </a:tc>
                <a:tc>
                  <a:txBody>
                    <a:bodyPr/>
                    <a:lstStyle/>
                    <a:p>
                      <a:pPr algn="r"/>
                      <a:r>
                        <a:rPr lang="en-US" sz="2000" dirty="0"/>
                        <a:t>$1,986,400</a:t>
                      </a:r>
                    </a:p>
                  </a:txBody>
                  <a:tcPr anchor="ctr"/>
                </a:tc>
                <a:extLst>
                  <a:ext uri="{0D108BD9-81ED-4DB2-BD59-A6C34878D82A}">
                    <a16:rowId xmlns:a16="http://schemas.microsoft.com/office/drawing/2014/main" val="10005"/>
                  </a:ext>
                </a:extLst>
              </a:tr>
              <a:tr h="408656">
                <a:tc>
                  <a:txBody>
                    <a:bodyPr/>
                    <a:lstStyle/>
                    <a:p>
                      <a:r>
                        <a:rPr lang="en-US" sz="2000" dirty="0"/>
                        <a:t>Tribal</a:t>
                      </a:r>
                    </a:p>
                  </a:txBody>
                  <a:tcPr anchor="ctr"/>
                </a:tc>
                <a:tc>
                  <a:txBody>
                    <a:bodyPr/>
                    <a:lstStyle/>
                    <a:p>
                      <a:pPr algn="r"/>
                      <a:r>
                        <a:rPr lang="en-US" sz="2000" dirty="0"/>
                        <a:t>0.5%</a:t>
                      </a:r>
                    </a:p>
                  </a:txBody>
                  <a:tcPr anchor="ctr"/>
                </a:tc>
                <a:tc>
                  <a:txBody>
                    <a:bodyPr/>
                    <a:lstStyle/>
                    <a:p>
                      <a:pPr algn="r"/>
                      <a:r>
                        <a:rPr lang="en-US" sz="2000" dirty="0"/>
                        <a:t>$99,320</a:t>
                      </a:r>
                    </a:p>
                  </a:txBody>
                  <a:tcPr anchor="ctr"/>
                </a:tc>
                <a:extLst>
                  <a:ext uri="{0D108BD9-81ED-4DB2-BD59-A6C34878D82A}">
                    <a16:rowId xmlns:a16="http://schemas.microsoft.com/office/drawing/2014/main" val="10006"/>
                  </a:ext>
                </a:extLst>
              </a:tr>
              <a:tr h="408656">
                <a:tc>
                  <a:txBody>
                    <a:bodyPr/>
                    <a:lstStyle/>
                    <a:p>
                      <a:r>
                        <a:rPr lang="en-US" sz="2000" dirty="0"/>
                        <a:t>Water Quality</a:t>
                      </a:r>
                    </a:p>
                  </a:txBody>
                  <a:tcPr anchor="ctr"/>
                </a:tc>
                <a:tc>
                  <a:txBody>
                    <a:bodyPr/>
                    <a:lstStyle/>
                    <a:p>
                      <a:pPr algn="r"/>
                      <a:r>
                        <a:rPr lang="en-US" sz="2000" dirty="0"/>
                        <a:t>18.0%</a:t>
                      </a:r>
                    </a:p>
                  </a:txBody>
                  <a:tcPr anchor="ctr"/>
                </a:tc>
                <a:tc>
                  <a:txBody>
                    <a:bodyPr/>
                    <a:lstStyle/>
                    <a:p>
                      <a:pPr algn="r"/>
                      <a:r>
                        <a:rPr lang="en-US" sz="2000" dirty="0"/>
                        <a:t>$3,575,520</a:t>
                      </a:r>
                    </a:p>
                  </a:txBody>
                  <a:tcPr anchor="ctr"/>
                </a:tc>
                <a:extLst>
                  <a:ext uri="{0D108BD9-81ED-4DB2-BD59-A6C34878D82A}">
                    <a16:rowId xmlns:a16="http://schemas.microsoft.com/office/drawing/2014/main" val="10007"/>
                  </a:ext>
                </a:extLst>
              </a:tr>
              <a:tr h="408656">
                <a:tc>
                  <a:txBody>
                    <a:bodyPr/>
                    <a:lstStyle/>
                    <a:p>
                      <a:r>
                        <a:rPr lang="en-US" sz="2000" dirty="0"/>
                        <a:t>Water</a:t>
                      </a:r>
                      <a:r>
                        <a:rPr lang="en-US" sz="2000" baseline="0" dirty="0"/>
                        <a:t> Quantity</a:t>
                      </a:r>
                      <a:endParaRPr lang="en-US" sz="2000" dirty="0"/>
                    </a:p>
                  </a:txBody>
                  <a:tcPr anchor="ctr"/>
                </a:tc>
                <a:tc>
                  <a:txBody>
                    <a:bodyPr/>
                    <a:lstStyle/>
                    <a:p>
                      <a:pPr algn="r"/>
                      <a:r>
                        <a:rPr lang="en-US" sz="2000" dirty="0"/>
                        <a:t>11.5%</a:t>
                      </a:r>
                    </a:p>
                  </a:txBody>
                  <a:tcPr anchor="ctr"/>
                </a:tc>
                <a:tc>
                  <a:txBody>
                    <a:bodyPr/>
                    <a:lstStyle/>
                    <a:p>
                      <a:pPr algn="r"/>
                      <a:r>
                        <a:rPr lang="en-US" sz="2000" dirty="0"/>
                        <a:t>$2,284,360</a:t>
                      </a:r>
                    </a:p>
                  </a:txBody>
                  <a:tcPr anchor="ctr"/>
                </a:tc>
                <a:extLst>
                  <a:ext uri="{0D108BD9-81ED-4DB2-BD59-A6C34878D82A}">
                    <a16:rowId xmlns:a16="http://schemas.microsoft.com/office/drawing/2014/main" val="10008"/>
                  </a:ext>
                </a:extLst>
              </a:tr>
              <a:tr h="408656">
                <a:tc>
                  <a:txBody>
                    <a:bodyPr/>
                    <a:lstStyle/>
                    <a:p>
                      <a:r>
                        <a:rPr lang="en-US" sz="2000" dirty="0"/>
                        <a:t>Wildlife Habitat</a:t>
                      </a:r>
                    </a:p>
                  </a:txBody>
                  <a:tcPr anchor="ctr"/>
                </a:tc>
                <a:tc>
                  <a:txBody>
                    <a:bodyPr/>
                    <a:lstStyle/>
                    <a:p>
                      <a:pPr algn="r"/>
                      <a:r>
                        <a:rPr lang="en-US" sz="2000" dirty="0"/>
                        <a:t>5.0%</a:t>
                      </a:r>
                    </a:p>
                  </a:txBody>
                  <a:tcPr anchor="ctr"/>
                </a:tc>
                <a:tc>
                  <a:txBody>
                    <a:bodyPr/>
                    <a:lstStyle/>
                    <a:p>
                      <a:pPr algn="r"/>
                      <a:r>
                        <a:rPr lang="en-US" sz="2000" dirty="0"/>
                        <a:t>$993,200</a:t>
                      </a:r>
                    </a:p>
                  </a:txBody>
                  <a:tcPr anchor="ctr"/>
                </a:tc>
                <a:extLst>
                  <a:ext uri="{0D108BD9-81ED-4DB2-BD59-A6C34878D82A}">
                    <a16:rowId xmlns:a16="http://schemas.microsoft.com/office/drawing/2014/main" val="10009"/>
                  </a:ext>
                </a:extLst>
              </a:tr>
              <a:tr h="408656">
                <a:tc>
                  <a:txBody>
                    <a:bodyPr/>
                    <a:lstStyle/>
                    <a:p>
                      <a:r>
                        <a:rPr lang="en-US" sz="2000" dirty="0"/>
                        <a:t>Beginning Farmer/Rancher</a:t>
                      </a:r>
                    </a:p>
                  </a:txBody>
                  <a:tcPr anchor="ctr"/>
                </a:tc>
                <a:tc>
                  <a:txBody>
                    <a:bodyPr/>
                    <a:lstStyle/>
                    <a:p>
                      <a:pPr algn="r"/>
                      <a:r>
                        <a:rPr lang="en-US" sz="2000" dirty="0"/>
                        <a:t>5.0%</a:t>
                      </a:r>
                    </a:p>
                  </a:txBody>
                  <a:tcPr anchor="ctr"/>
                </a:tc>
                <a:tc>
                  <a:txBody>
                    <a:bodyPr/>
                    <a:lstStyle/>
                    <a:p>
                      <a:pPr algn="r"/>
                      <a:r>
                        <a:rPr lang="en-US" sz="2000" dirty="0"/>
                        <a:t>$993,200</a:t>
                      </a:r>
                    </a:p>
                  </a:txBody>
                  <a:tcPr anchor="ctr"/>
                </a:tc>
                <a:extLst>
                  <a:ext uri="{0D108BD9-81ED-4DB2-BD59-A6C34878D82A}">
                    <a16:rowId xmlns:a16="http://schemas.microsoft.com/office/drawing/2014/main" val="10010"/>
                  </a:ext>
                </a:extLst>
              </a:tr>
              <a:tr h="408656">
                <a:tc>
                  <a:txBody>
                    <a:bodyPr/>
                    <a:lstStyle/>
                    <a:p>
                      <a:r>
                        <a:rPr lang="en-US" sz="2000" dirty="0"/>
                        <a:t>Socially Disadvantaged</a:t>
                      </a:r>
                      <a:r>
                        <a:rPr lang="en-US" sz="2000" baseline="0" dirty="0"/>
                        <a:t> Farmer/Rancher</a:t>
                      </a:r>
                      <a:endParaRPr lang="en-US" sz="2000" dirty="0"/>
                    </a:p>
                  </a:txBody>
                  <a:tcPr anchor="ctr"/>
                </a:tc>
                <a:tc>
                  <a:txBody>
                    <a:bodyPr/>
                    <a:lstStyle/>
                    <a:p>
                      <a:pPr algn="r"/>
                      <a:r>
                        <a:rPr lang="en-US" sz="2000" dirty="0"/>
                        <a:t>5.0%</a:t>
                      </a:r>
                    </a:p>
                  </a:txBody>
                  <a:tcPr anchor="ctr"/>
                </a:tc>
                <a:tc>
                  <a:txBody>
                    <a:bodyPr/>
                    <a:lstStyle/>
                    <a:p>
                      <a:pPr algn="r"/>
                      <a:r>
                        <a:rPr lang="en-US" sz="2000" dirty="0"/>
                        <a:t>$993,200</a:t>
                      </a:r>
                    </a:p>
                  </a:txBody>
                  <a:tcPr anchor="ctr"/>
                </a:tc>
                <a:extLst>
                  <a:ext uri="{0D108BD9-81ED-4DB2-BD59-A6C34878D82A}">
                    <a16:rowId xmlns:a16="http://schemas.microsoft.com/office/drawing/2014/main" val="10011"/>
                  </a:ext>
                </a:extLst>
              </a:tr>
              <a:tr h="408656">
                <a:tc>
                  <a:txBody>
                    <a:bodyPr/>
                    <a:lstStyle/>
                    <a:p>
                      <a:pPr algn="r"/>
                      <a:r>
                        <a:rPr lang="en-US" sz="2000" dirty="0"/>
                        <a:t>Total 2017 Ranking General </a:t>
                      </a:r>
                      <a:r>
                        <a:rPr lang="en-US" sz="2000" baseline="0" dirty="0"/>
                        <a:t>EQIP Allocations</a:t>
                      </a:r>
                      <a:endParaRPr lang="en-US" sz="2000" dirty="0"/>
                    </a:p>
                  </a:txBody>
                  <a:tcPr anchor="ctr">
                    <a:solidFill>
                      <a:schemeClr val="bg1"/>
                    </a:solidFill>
                  </a:tcPr>
                </a:tc>
                <a:tc>
                  <a:txBody>
                    <a:bodyPr/>
                    <a:lstStyle/>
                    <a:p>
                      <a:pPr algn="r"/>
                      <a:endParaRPr lang="en-US" sz="2000" dirty="0"/>
                    </a:p>
                  </a:txBody>
                  <a:tcPr anchor="ctr">
                    <a:solidFill>
                      <a:schemeClr val="bg1"/>
                    </a:solidFill>
                  </a:tcPr>
                </a:tc>
                <a:tc>
                  <a:txBody>
                    <a:bodyPr/>
                    <a:lstStyle/>
                    <a:p>
                      <a:pPr algn="r"/>
                      <a:r>
                        <a:rPr lang="en-US" sz="2000" dirty="0"/>
                        <a:t>$19,864,000</a:t>
                      </a:r>
                    </a:p>
                  </a:txBody>
                  <a:tcPr anchor="ctr">
                    <a:solidFill>
                      <a:schemeClr val="bg1"/>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967201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a:t>2017 EQIP Initiative Breakout</a:t>
            </a:r>
          </a:p>
        </p:txBody>
      </p:sp>
      <p:sp>
        <p:nvSpPr>
          <p:cNvPr id="2" name="Text Placeholder 1"/>
          <p:cNvSpPr>
            <a:spLocks noGrp="1"/>
          </p:cNvSpPr>
          <p:nvPr>
            <p:ph type="body" sz="quarter" idx="10"/>
          </p:nvPr>
        </p:nvSpPr>
        <p:spPr/>
        <p:txBody>
          <a:bodyPr/>
          <a:lstStyle/>
          <a:p>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796271604"/>
              </p:ext>
            </p:extLst>
          </p:nvPr>
        </p:nvGraphicFramePr>
        <p:xfrm>
          <a:off x="628650" y="1133475"/>
          <a:ext cx="8029575" cy="5090160"/>
        </p:xfrm>
        <a:graphic>
          <a:graphicData uri="http://schemas.openxmlformats.org/drawingml/2006/table">
            <a:tbl>
              <a:tblPr firstRow="1" bandRow="1">
                <a:tableStyleId>{5C22544A-7EE6-4342-B048-85BDC9FD1C3A}</a:tableStyleId>
              </a:tblPr>
              <a:tblGrid>
                <a:gridCol w="5934076">
                  <a:extLst>
                    <a:ext uri="{9D8B030D-6E8A-4147-A177-3AD203B41FA5}">
                      <a16:colId xmlns:a16="http://schemas.microsoft.com/office/drawing/2014/main" val="20000"/>
                    </a:ext>
                  </a:extLst>
                </a:gridCol>
                <a:gridCol w="2095499">
                  <a:extLst>
                    <a:ext uri="{9D8B030D-6E8A-4147-A177-3AD203B41FA5}">
                      <a16:colId xmlns:a16="http://schemas.microsoft.com/office/drawing/2014/main" val="20001"/>
                    </a:ext>
                  </a:extLst>
                </a:gridCol>
              </a:tblGrid>
              <a:tr h="287739">
                <a:tc>
                  <a:txBody>
                    <a:bodyPr/>
                    <a:lstStyle/>
                    <a:p>
                      <a:pPr algn="ctr"/>
                      <a:r>
                        <a:rPr lang="en-US" sz="2800" b="1" kern="1200" dirty="0">
                          <a:solidFill>
                            <a:schemeClr val="lt1"/>
                          </a:solidFill>
                          <a:latin typeface="+mn-lt"/>
                          <a:ea typeface="+mn-ea"/>
                          <a:cs typeface="+mn-cs"/>
                        </a:rPr>
                        <a:t>Program Area</a:t>
                      </a:r>
                    </a:p>
                  </a:txBody>
                  <a:tcPr anchor="ctr"/>
                </a:tc>
                <a:tc>
                  <a:txBody>
                    <a:bodyPr/>
                    <a:lstStyle/>
                    <a:p>
                      <a:pPr marL="0" algn="ctr" defTabSz="457200" rtl="0" eaLnBrk="1" latinLnBrk="0" hangingPunct="1"/>
                      <a:r>
                        <a:rPr lang="en-US" sz="2800" b="1" kern="1200" dirty="0">
                          <a:solidFill>
                            <a:schemeClr val="lt1"/>
                          </a:solidFill>
                          <a:latin typeface="+mn-lt"/>
                          <a:ea typeface="+mn-ea"/>
                          <a:cs typeface="+mn-cs"/>
                        </a:rPr>
                        <a:t>Funds</a:t>
                      </a:r>
                    </a:p>
                  </a:txBody>
                  <a:tcPr anchor="ctr"/>
                </a:tc>
                <a:extLst>
                  <a:ext uri="{0D108BD9-81ED-4DB2-BD59-A6C34878D82A}">
                    <a16:rowId xmlns:a16="http://schemas.microsoft.com/office/drawing/2014/main" val="10000"/>
                  </a:ext>
                </a:extLst>
              </a:tr>
              <a:tr h="338036">
                <a:tc>
                  <a:txBody>
                    <a:bodyPr/>
                    <a:lstStyle/>
                    <a:p>
                      <a:r>
                        <a:rPr lang="en-US" sz="2400" dirty="0"/>
                        <a:t>Conservation Innovation Grants</a:t>
                      </a:r>
                    </a:p>
                  </a:txBody>
                  <a:tcPr anchor="ctr"/>
                </a:tc>
                <a:tc>
                  <a:txBody>
                    <a:bodyPr/>
                    <a:lstStyle/>
                    <a:p>
                      <a:pPr algn="r"/>
                      <a:r>
                        <a:rPr lang="en-US" sz="2400" dirty="0"/>
                        <a:t>$200,000</a:t>
                      </a:r>
                    </a:p>
                  </a:txBody>
                  <a:tcPr anchor="ctr"/>
                </a:tc>
                <a:extLst>
                  <a:ext uri="{0D108BD9-81ED-4DB2-BD59-A6C34878D82A}">
                    <a16:rowId xmlns:a16="http://schemas.microsoft.com/office/drawing/2014/main" val="10001"/>
                  </a:ext>
                </a:extLst>
              </a:tr>
              <a:tr h="287104">
                <a:tc>
                  <a:txBody>
                    <a:bodyPr/>
                    <a:lstStyle/>
                    <a:p>
                      <a:r>
                        <a:rPr lang="en-US" sz="2400" dirty="0"/>
                        <a:t>National On-Farm Energy Initiative</a:t>
                      </a:r>
                    </a:p>
                  </a:txBody>
                  <a:tcPr anchor="ctr"/>
                </a:tc>
                <a:tc>
                  <a:txBody>
                    <a:bodyPr/>
                    <a:lstStyle/>
                    <a:p>
                      <a:pPr algn="r"/>
                      <a:r>
                        <a:rPr lang="en-US" sz="2400" dirty="0"/>
                        <a:t>$100,000</a:t>
                      </a:r>
                    </a:p>
                  </a:txBody>
                  <a:tcPr anchor="ctr"/>
                </a:tc>
                <a:extLst>
                  <a:ext uri="{0D108BD9-81ED-4DB2-BD59-A6C34878D82A}">
                    <a16:rowId xmlns:a16="http://schemas.microsoft.com/office/drawing/2014/main" val="10002"/>
                  </a:ext>
                </a:extLst>
              </a:tr>
              <a:tr h="287104">
                <a:tc>
                  <a:txBody>
                    <a:bodyPr/>
                    <a:lstStyle/>
                    <a:p>
                      <a:r>
                        <a:rPr lang="en-US" sz="2400" dirty="0"/>
                        <a:t>National Organic Initiative</a:t>
                      </a:r>
                    </a:p>
                  </a:txBody>
                  <a:tcPr anchor="ctr"/>
                </a:tc>
                <a:tc>
                  <a:txBody>
                    <a:bodyPr/>
                    <a:lstStyle/>
                    <a:p>
                      <a:pPr algn="r"/>
                      <a:r>
                        <a:rPr lang="en-US" sz="2400" dirty="0"/>
                        <a:t>$50,000</a:t>
                      </a:r>
                    </a:p>
                  </a:txBody>
                  <a:tcPr anchor="ctr"/>
                </a:tc>
                <a:extLst>
                  <a:ext uri="{0D108BD9-81ED-4DB2-BD59-A6C34878D82A}">
                    <a16:rowId xmlns:a16="http://schemas.microsoft.com/office/drawing/2014/main" val="10003"/>
                  </a:ext>
                </a:extLst>
              </a:tr>
              <a:tr h="287104">
                <a:tc>
                  <a:txBody>
                    <a:bodyPr/>
                    <a:lstStyle/>
                    <a:p>
                      <a:r>
                        <a:rPr lang="en-US" sz="2400" dirty="0"/>
                        <a:t>National High-Tunnel System Initiative</a:t>
                      </a:r>
                    </a:p>
                  </a:txBody>
                  <a:tcPr anchor="ctr"/>
                </a:tc>
                <a:tc>
                  <a:txBody>
                    <a:bodyPr/>
                    <a:lstStyle/>
                    <a:p>
                      <a:pPr algn="r"/>
                      <a:r>
                        <a:rPr lang="en-US" sz="2400" dirty="0"/>
                        <a:t>$300,000</a:t>
                      </a:r>
                    </a:p>
                  </a:txBody>
                  <a:tcPr anchor="ctr"/>
                </a:tc>
                <a:extLst>
                  <a:ext uri="{0D108BD9-81ED-4DB2-BD59-A6C34878D82A}">
                    <a16:rowId xmlns:a16="http://schemas.microsoft.com/office/drawing/2014/main" val="10004"/>
                  </a:ext>
                </a:extLst>
              </a:tr>
              <a:tr h="287104">
                <a:tc>
                  <a:txBody>
                    <a:bodyPr/>
                    <a:lstStyle/>
                    <a:p>
                      <a:r>
                        <a:rPr lang="en-US" sz="2400" dirty="0"/>
                        <a:t>National Water Quality Initiative</a:t>
                      </a:r>
                    </a:p>
                  </a:txBody>
                  <a:tcPr anchor="ctr"/>
                </a:tc>
                <a:tc>
                  <a:txBody>
                    <a:bodyPr/>
                    <a:lstStyle/>
                    <a:p>
                      <a:pPr algn="r"/>
                      <a:r>
                        <a:rPr lang="en-US" sz="2400" dirty="0"/>
                        <a:t>$683,000</a:t>
                      </a:r>
                    </a:p>
                  </a:txBody>
                  <a:tcPr anchor="ctr"/>
                </a:tc>
                <a:extLst>
                  <a:ext uri="{0D108BD9-81ED-4DB2-BD59-A6C34878D82A}">
                    <a16:rowId xmlns:a16="http://schemas.microsoft.com/office/drawing/2014/main" val="10005"/>
                  </a:ext>
                </a:extLst>
              </a:tr>
              <a:tr h="287104">
                <a:tc>
                  <a:txBody>
                    <a:bodyPr/>
                    <a:lstStyle/>
                    <a:p>
                      <a:r>
                        <a:rPr lang="en-US" sz="2400" dirty="0"/>
                        <a:t>Lesser Prairie-Chicken Initiative</a:t>
                      </a:r>
                    </a:p>
                  </a:txBody>
                  <a:tcPr anchor="ctr"/>
                </a:tc>
                <a:tc>
                  <a:txBody>
                    <a:bodyPr/>
                    <a:lstStyle/>
                    <a:p>
                      <a:pPr algn="r"/>
                      <a:r>
                        <a:rPr lang="en-US" sz="2400" dirty="0"/>
                        <a:t>$1,897,000</a:t>
                      </a:r>
                    </a:p>
                  </a:txBody>
                  <a:tcPr anchor="ctr"/>
                </a:tc>
                <a:extLst>
                  <a:ext uri="{0D108BD9-81ED-4DB2-BD59-A6C34878D82A}">
                    <a16:rowId xmlns:a16="http://schemas.microsoft.com/office/drawing/2014/main" val="10006"/>
                  </a:ext>
                </a:extLst>
              </a:tr>
              <a:tr h="287104">
                <a:tc>
                  <a:txBody>
                    <a:bodyPr/>
                    <a:lstStyle/>
                    <a:p>
                      <a:r>
                        <a:rPr lang="en-US" sz="2400" dirty="0"/>
                        <a:t>Monarch Butterfly Habitat Initiative</a:t>
                      </a:r>
                    </a:p>
                  </a:txBody>
                  <a:tcPr anchor="ctr"/>
                </a:tc>
                <a:tc>
                  <a:txBody>
                    <a:bodyPr/>
                    <a:lstStyle/>
                    <a:p>
                      <a:pPr algn="r"/>
                      <a:r>
                        <a:rPr lang="en-US" sz="2400" dirty="0"/>
                        <a:t>$100,000</a:t>
                      </a:r>
                    </a:p>
                  </a:txBody>
                  <a:tcPr anchor="ctr"/>
                </a:tc>
                <a:extLst>
                  <a:ext uri="{0D108BD9-81ED-4DB2-BD59-A6C34878D82A}">
                    <a16:rowId xmlns:a16="http://schemas.microsoft.com/office/drawing/2014/main" val="10007"/>
                  </a:ext>
                </a:extLst>
              </a:tr>
              <a:tr h="287104">
                <a:tc>
                  <a:txBody>
                    <a:bodyPr/>
                    <a:lstStyle/>
                    <a:p>
                      <a:r>
                        <a:rPr lang="en-US" sz="2400" dirty="0"/>
                        <a:t>Ogallala Aquifer Initiative</a:t>
                      </a:r>
                    </a:p>
                  </a:txBody>
                  <a:tcPr anchor="ctr"/>
                </a:tc>
                <a:tc>
                  <a:txBody>
                    <a:bodyPr/>
                    <a:lstStyle/>
                    <a:p>
                      <a:pPr algn="r"/>
                      <a:r>
                        <a:rPr lang="en-US" sz="2400" dirty="0"/>
                        <a:t>$1,100,000</a:t>
                      </a:r>
                    </a:p>
                  </a:txBody>
                  <a:tcPr anchor="ctr"/>
                </a:tc>
                <a:extLst>
                  <a:ext uri="{0D108BD9-81ED-4DB2-BD59-A6C34878D82A}">
                    <a16:rowId xmlns:a16="http://schemas.microsoft.com/office/drawing/2014/main" val="10008"/>
                  </a:ext>
                </a:extLst>
              </a:tr>
              <a:tr h="287104">
                <a:tc>
                  <a:txBody>
                    <a:bodyPr/>
                    <a:lstStyle/>
                    <a:p>
                      <a:r>
                        <a:rPr lang="en-US" sz="2400" dirty="0"/>
                        <a:t>Anderson Creek Wildfire Initiative</a:t>
                      </a:r>
                    </a:p>
                  </a:txBody>
                  <a:tcPr anchor="ctr"/>
                </a:tc>
                <a:tc>
                  <a:txBody>
                    <a:bodyPr/>
                    <a:lstStyle/>
                    <a:p>
                      <a:pPr algn="r"/>
                      <a:r>
                        <a:rPr lang="en-US" sz="2400" dirty="0"/>
                        <a:t>$500,000</a:t>
                      </a:r>
                    </a:p>
                  </a:txBody>
                  <a:tcPr anchor="ctr"/>
                </a:tc>
                <a:extLst>
                  <a:ext uri="{0D108BD9-81ED-4DB2-BD59-A6C34878D82A}">
                    <a16:rowId xmlns:a16="http://schemas.microsoft.com/office/drawing/2014/main" val="10009"/>
                  </a:ext>
                </a:extLst>
              </a:tr>
              <a:tr h="287104">
                <a:tc>
                  <a:txBody>
                    <a:bodyPr/>
                    <a:lstStyle/>
                    <a:p>
                      <a:pPr algn="r"/>
                      <a:r>
                        <a:rPr lang="en-US" sz="2400" b="1" i="1" dirty="0"/>
                        <a:t>2017 EQIP Special Initiative Funding</a:t>
                      </a:r>
                    </a:p>
                  </a:txBody>
                  <a:tcPr anchor="ctr">
                    <a:solidFill>
                      <a:schemeClr val="bg1"/>
                    </a:solidFill>
                  </a:tcPr>
                </a:tc>
                <a:tc>
                  <a:txBody>
                    <a:bodyPr/>
                    <a:lstStyle/>
                    <a:p>
                      <a:pPr algn="r"/>
                      <a:r>
                        <a:rPr lang="en-US" sz="2400" b="1" i="1" dirty="0"/>
                        <a:t>$5,230,000</a:t>
                      </a:r>
                    </a:p>
                  </a:txBody>
                  <a:tcPr anchor="ctr">
                    <a:solidFill>
                      <a:schemeClr val="bg1"/>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237148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dirty="0"/>
              <a:t>Conservation Stewardship Program (</a:t>
            </a:r>
            <a:r>
              <a:rPr dirty="0" err="1"/>
              <a:t>CSP</a:t>
            </a:r>
            <a:r>
              <a:rPr dirty="0"/>
              <a:t>)</a:t>
            </a:r>
          </a:p>
        </p:txBody>
      </p:sp>
      <p:sp>
        <p:nvSpPr>
          <p:cNvPr id="23555" name="Text Placeholder 8"/>
          <p:cNvSpPr>
            <a:spLocks noGrp="1"/>
          </p:cNvSpPr>
          <p:nvPr>
            <p:ph type="body" sz="quarter" idx="10"/>
          </p:nvPr>
        </p:nvSpPr>
        <p:spPr>
          <a:xfrm>
            <a:off x="294796" y="1670051"/>
            <a:ext cx="6106003" cy="4500562"/>
          </a:xfrm>
        </p:spPr>
        <p:txBody>
          <a:bodyPr/>
          <a:lstStyle/>
          <a:p>
            <a:pPr marL="0" indent="0">
              <a:spcBef>
                <a:spcPct val="0"/>
              </a:spcBef>
              <a:buNone/>
            </a:pPr>
            <a:r>
              <a:rPr lang="en-US" altLang="en-US" b="1" dirty="0"/>
              <a:t>For 2017 </a:t>
            </a:r>
            <a:r>
              <a:rPr lang="en-US" altLang="en-US" b="1" dirty="0" err="1"/>
              <a:t>CSP</a:t>
            </a:r>
            <a:endParaRPr lang="en-US" altLang="en-US" b="1" dirty="0"/>
          </a:p>
          <a:p>
            <a:pPr>
              <a:spcBef>
                <a:spcPct val="0"/>
              </a:spcBef>
            </a:pPr>
            <a:r>
              <a:rPr lang="en-US" altLang="en-US" dirty="0"/>
              <a:t>248 Renewal Contracts</a:t>
            </a:r>
          </a:p>
          <a:p>
            <a:pPr lvl="1">
              <a:spcBef>
                <a:spcPct val="0"/>
              </a:spcBef>
            </a:pPr>
            <a:r>
              <a:rPr lang="en-US" altLang="en-US" dirty="0"/>
              <a:t>$</a:t>
            </a:r>
            <a:r>
              <a:rPr lang="en-US" altLang="en-US" dirty="0" err="1"/>
              <a:t>5.7M</a:t>
            </a:r>
            <a:r>
              <a:rPr lang="en-US" altLang="en-US" dirty="0"/>
              <a:t> for 620,000 contract acres</a:t>
            </a:r>
          </a:p>
          <a:p>
            <a:pPr lvl="1">
              <a:spcBef>
                <a:spcPct val="0"/>
              </a:spcBef>
            </a:pPr>
            <a:r>
              <a:rPr lang="en-US" altLang="en-US" dirty="0"/>
              <a:t>			</a:t>
            </a:r>
          </a:p>
          <a:p>
            <a:pPr>
              <a:spcBef>
                <a:spcPct val="0"/>
              </a:spcBef>
            </a:pPr>
            <a:r>
              <a:rPr lang="en-US" altLang="en-US" dirty="0"/>
              <a:t>467 General Applications</a:t>
            </a:r>
          </a:p>
          <a:p>
            <a:pPr lvl="1" indent="-457200">
              <a:spcBef>
                <a:spcPct val="0"/>
              </a:spcBef>
            </a:pPr>
            <a:r>
              <a:rPr lang="en-US" altLang="en-US" dirty="0"/>
              <a:t>	281,063 acres allocated to Kansas</a:t>
            </a:r>
          </a:p>
        </p:txBody>
      </p:sp>
      <p:pic>
        <p:nvPicPr>
          <p:cNvPr id="23556" name="Content Placeholder 13"/>
          <p:cNvPicPr>
            <a:picLocks noGrp="1" noChangeAspect="1"/>
          </p:cNvPicPr>
          <p:nvPr>
            <p:ph sz="quarter" idx="11"/>
          </p:nvPr>
        </p:nvPicPr>
        <p:blipFill rotWithShape="1">
          <a:blip r:embed="rId3" cstate="print">
            <a:extLst>
              <a:ext uri="{28A0092B-C50C-407E-A947-70E740481C1C}">
                <a14:useLocalDpi xmlns:a14="http://schemas.microsoft.com/office/drawing/2010/main"/>
              </a:ext>
            </a:extLst>
          </a:blip>
          <a:srcRect/>
          <a:stretch/>
        </p:blipFill>
        <p:spPr>
          <a:xfrm>
            <a:off x="6488140" y="1670051"/>
            <a:ext cx="2655860" cy="3573462"/>
          </a:xfrm>
        </p:spPr>
      </p:pic>
      <p:graphicFrame>
        <p:nvGraphicFramePr>
          <p:cNvPr id="2" name="Table 1"/>
          <p:cNvGraphicFramePr>
            <a:graphicFrameLocks noGrp="1"/>
          </p:cNvGraphicFramePr>
          <p:nvPr>
            <p:extLst>
              <p:ext uri="{D42A27DB-BD31-4B8C-83A1-F6EECF244321}">
                <p14:modId xmlns:p14="http://schemas.microsoft.com/office/powerpoint/2010/main" val="42349203"/>
              </p:ext>
            </p:extLst>
          </p:nvPr>
        </p:nvGraphicFramePr>
        <p:xfrm>
          <a:off x="392140" y="5310506"/>
          <a:ext cx="6937348" cy="640080"/>
        </p:xfrm>
        <a:graphic>
          <a:graphicData uri="http://schemas.openxmlformats.org/drawingml/2006/table">
            <a:tbl>
              <a:tblPr firstRow="1" bandRow="1">
                <a:tableStyleId>{5C22544A-7EE6-4342-B048-85BDC9FD1C3A}</a:tableStyleId>
              </a:tblPr>
              <a:tblGrid>
                <a:gridCol w="6937348">
                  <a:extLst>
                    <a:ext uri="{9D8B030D-6E8A-4147-A177-3AD203B41FA5}">
                      <a16:colId xmlns:a16="http://schemas.microsoft.com/office/drawing/2014/main" val="20000"/>
                    </a:ext>
                  </a:extLst>
                </a:gridCol>
              </a:tblGrid>
              <a:tr h="370840">
                <a:tc>
                  <a:txBody>
                    <a:bodyPr/>
                    <a:lstStyle/>
                    <a:p>
                      <a:pPr algn="ctr"/>
                      <a:r>
                        <a:rPr lang="en-US" sz="3600"/>
                        <a:t>Will be very </a:t>
                      </a:r>
                      <a:r>
                        <a:rPr lang="en-US" sz="3600" dirty="0"/>
                        <a:t>c</a:t>
                      </a:r>
                      <a:r>
                        <a:rPr lang="en-US" sz="3600"/>
                        <a:t>ompetitive</a:t>
                      </a:r>
                      <a:endParaRPr lang="en-US" sz="3600"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832748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dirty="0" err="1"/>
              <a:t>RCPP</a:t>
            </a:r>
            <a:r>
              <a:rPr dirty="0"/>
              <a:t> </a:t>
            </a:r>
          </a:p>
        </p:txBody>
      </p:sp>
      <p:sp>
        <p:nvSpPr>
          <p:cNvPr id="27651" name="Text Placeholder 6"/>
          <p:cNvSpPr>
            <a:spLocks noGrp="1"/>
          </p:cNvSpPr>
          <p:nvPr>
            <p:ph type="body" sz="quarter" idx="10"/>
          </p:nvPr>
        </p:nvSpPr>
        <p:spPr>
          <a:xfrm>
            <a:off x="260332" y="1649096"/>
            <a:ext cx="5421630" cy="4500562"/>
          </a:xfrm>
        </p:spPr>
        <p:txBody>
          <a:bodyPr/>
          <a:lstStyle/>
          <a:p>
            <a:pPr>
              <a:spcBef>
                <a:spcPct val="0"/>
              </a:spcBef>
            </a:pPr>
            <a:r>
              <a:rPr lang="en-US" altLang="en-US" dirty="0"/>
              <a:t>Monarch Butterfly Project, multi-state agreement with the National Fish &amp; Wildlife Foundation </a:t>
            </a:r>
          </a:p>
          <a:p>
            <a:pPr>
              <a:spcBef>
                <a:spcPct val="0"/>
              </a:spcBef>
            </a:pPr>
            <a:r>
              <a:rPr lang="en-US" altLang="en-US" dirty="0"/>
              <a:t>Texas is the NRCS lead state</a:t>
            </a:r>
          </a:p>
          <a:p>
            <a:pPr>
              <a:spcBef>
                <a:spcPct val="0"/>
              </a:spcBef>
            </a:pPr>
            <a:endParaRPr lang="en-US" dirty="0"/>
          </a:p>
          <a:p>
            <a:pPr>
              <a:spcBef>
                <a:spcPct val="0"/>
              </a:spcBef>
            </a:pPr>
            <a:endParaRPr lang="en-US" altLang="en-US" dirty="0"/>
          </a:p>
        </p:txBody>
      </p:sp>
      <p:pic>
        <p:nvPicPr>
          <p:cNvPr id="3" name="Content Placeholder 2"/>
          <p:cNvPicPr>
            <a:picLocks noGrp="1" noChangeAspect="1"/>
          </p:cNvPicPr>
          <p:nvPr>
            <p:ph sz="quarter" idx="11"/>
          </p:nvPr>
        </p:nvPicPr>
        <p:blipFill>
          <a:blip r:embed="rId3"/>
          <a:stretch>
            <a:fillRect/>
          </a:stretch>
        </p:blipFill>
        <p:spPr>
          <a:xfrm>
            <a:off x="5681962" y="1677988"/>
            <a:ext cx="3462038" cy="379379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8945" y="4430199"/>
            <a:ext cx="2344798" cy="180234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2339</Words>
  <Application>Microsoft Office PowerPoint</Application>
  <PresentationFormat>On-screen Show (4:3)</PresentationFormat>
  <Paragraphs>336</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Times New Roman</vt:lpstr>
      <vt:lpstr>Office Theme</vt:lpstr>
      <vt:lpstr>NRCS Report 2017 SCC Spring Workshop</vt:lpstr>
      <vt:lpstr>Topics</vt:lpstr>
      <vt:lpstr>Budget Status for  Fiscal Year 2017</vt:lpstr>
      <vt:lpstr>Kansas NRCS Staffing Outlook</vt:lpstr>
      <vt:lpstr>2017 EQIP Financial Assistance Summary</vt:lpstr>
      <vt:lpstr>2017 General EQIP Breakout</vt:lpstr>
      <vt:lpstr>2017 EQIP Initiative Breakout</vt:lpstr>
      <vt:lpstr>Conservation Stewardship Program (CSP)</vt:lpstr>
      <vt:lpstr>RCPP </vt:lpstr>
      <vt:lpstr>RCPP</vt:lpstr>
      <vt:lpstr>FY 2017 RCPP Proposals</vt:lpstr>
      <vt:lpstr>Agricultural Conservation Easement Program (ACEP)</vt:lpstr>
      <vt:lpstr>Watershed Rehabilitation Program</vt:lpstr>
      <vt:lpstr>Emergency Watershed Protection Program (EWP)</vt:lpstr>
      <vt:lpstr>PowerPoint Presentation</vt:lpstr>
      <vt:lpstr>EWP Working for Communities</vt:lpstr>
      <vt:lpstr>EWP Working for Communities</vt:lpstr>
      <vt:lpstr>PowerPoint Presentation</vt:lpstr>
      <vt:lpstr>USDA Nondiscrimination Statement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2016-04-25T21:56:06Z</dcterms:created>
  <dcterms:modified xsi:type="dcterms:W3CDTF">2017-03-06T14:29:01Z</dcterms:modified>
</cp:coreProperties>
</file>