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93515" r:id="rId1"/>
  </p:sldMasterIdLst>
  <p:notesMasterIdLst>
    <p:notesMasterId r:id="rId30"/>
  </p:notesMasterIdLst>
  <p:sldIdLst>
    <p:sldId id="256" r:id="rId2"/>
    <p:sldId id="258" r:id="rId3"/>
    <p:sldId id="301" r:id="rId4"/>
    <p:sldId id="307" r:id="rId5"/>
    <p:sldId id="265" r:id="rId6"/>
    <p:sldId id="288" r:id="rId7"/>
    <p:sldId id="289" r:id="rId8"/>
    <p:sldId id="290" r:id="rId9"/>
    <p:sldId id="296" r:id="rId10"/>
    <p:sldId id="302" r:id="rId11"/>
    <p:sldId id="303" r:id="rId12"/>
    <p:sldId id="291" r:id="rId13"/>
    <p:sldId id="292" r:id="rId14"/>
    <p:sldId id="264" r:id="rId15"/>
    <p:sldId id="293" r:id="rId16"/>
    <p:sldId id="304" r:id="rId17"/>
    <p:sldId id="297" r:id="rId18"/>
    <p:sldId id="298" r:id="rId19"/>
    <p:sldId id="305" r:id="rId20"/>
    <p:sldId id="299" r:id="rId21"/>
    <p:sldId id="306" r:id="rId22"/>
    <p:sldId id="294" r:id="rId23"/>
    <p:sldId id="270" r:id="rId24"/>
    <p:sldId id="278" r:id="rId25"/>
    <p:sldId id="295" r:id="rId26"/>
    <p:sldId id="273" r:id="rId27"/>
    <p:sldId id="279" r:id="rId28"/>
    <p:sldId id="276" r:id="rId29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 autoAdjust="0"/>
    <p:restoredTop sz="86262" autoAdjust="0"/>
  </p:normalViewPr>
  <p:slideViewPr>
    <p:cSldViewPr snapToGrid="0">
      <p:cViewPr varScale="1">
        <p:scale>
          <a:sx n="75" d="100"/>
          <a:sy n="75" d="100"/>
        </p:scale>
        <p:origin x="84" y="7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13C81-DB64-4DFE-BD55-01FFFC02F9F6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072B-F95C-4E97-8212-116352F63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dirty="0"/>
              <a:t>Cover crops are cited for providing many benefits to soils: soil health, nutrient scavenging, N fixation, reduced erosion, improved water quality, etc.  Some of these have been studied intensively, while others have not.  Soil erosion and P loss impacts have been primarily studied in conventional till systems, very little or no data in no-till systems.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3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Pros: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200" dirty="0"/>
              <a:t>Faster than sub-surface placement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200" dirty="0"/>
              <a:t>Easier to contract out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200" dirty="0"/>
              <a:t>Large application window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200" dirty="0"/>
              <a:t>Less expensive</a:t>
            </a:r>
          </a:p>
          <a:p>
            <a:endParaRPr lang="en-US" dirty="0"/>
          </a:p>
          <a:p>
            <a:r>
              <a:rPr lang="en-US" sz="1400" b="1" dirty="0"/>
              <a:t>Cons: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200" dirty="0"/>
              <a:t>May increase P loss in surface runoff and decrease water quality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2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95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2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072B-F95C-4E97-8212-116352F636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F82E-BC1C-4907-82D2-B30B5D65D2CD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95555-91EC-4E2A-B23D-F489DD968D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1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A09C1-365F-4A14-8A3B-572D7A449BFC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312D-F5E6-4890-925E-7A8566F038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35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328E-0D16-44FF-B03E-3E29FF70793F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FAD0F-F403-4C35-A401-CCCDF74D2E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21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227CC-6E89-472E-BFD9-A055963DD54F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31C5C-2B1D-47FF-BAF1-10FFCCF16F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78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AC97-56B8-43CF-BBB4-13DA390A3984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98DF-B1A3-4981-BC1F-B01C5CF8BF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22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29C1-A179-4656-813C-0B4D21C170B0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E98EB-791B-4B0B-8BBC-A141F050D7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3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757E6-6FCA-4993-B95D-4A804796ED13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FDD-BD03-4DA8-9A9D-06A30237FB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05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E5D6-8D57-4737-8150-09C2F7587437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D0323-A993-4D03-B954-65602611D8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967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B3E3C-11D8-4943-B613-186C9D532EE1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1D1D5-B994-4FA0-A043-4B001DFB30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36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C13B-6C94-4740-9127-1F19DB50D751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15D2-8481-42BC-AF6C-C1B9B34A1815}" type="slidenum">
              <a:rPr lang="en-US" altLang="en-US" smtClean="0"/>
              <a:pPr/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8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81E31-C133-4615-B6C9-BAC0E603B1B2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424A1-C44C-4B72-B6D1-4B762099DE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71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8089B-BFC1-4F73-BDBD-E40906B28654}" type="datetimeFigureOut">
              <a:rPr lang="en-US" altLang="en-US" smtClean="0"/>
              <a:pPr/>
              <a:t>3/9/2017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74BF3-AD23-42DC-83D6-70C7D55F9B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2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6" r:id="rId1"/>
    <p:sldLayoutId id="2147493517" r:id="rId2"/>
    <p:sldLayoutId id="2147493518" r:id="rId3"/>
    <p:sldLayoutId id="2147493519" r:id="rId4"/>
    <p:sldLayoutId id="2147493520" r:id="rId5"/>
    <p:sldLayoutId id="2147493521" r:id="rId6"/>
    <p:sldLayoutId id="2147493522" r:id="rId7"/>
    <p:sldLayoutId id="2147493523" r:id="rId8"/>
    <p:sldLayoutId id="2147493524" r:id="rId9"/>
    <p:sldLayoutId id="2147493525" r:id="rId10"/>
    <p:sldLayoutId id="21474935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60520" y="633626"/>
            <a:ext cx="5447967" cy="1568917"/>
          </a:xfrm>
        </p:spPr>
        <p:txBody>
          <a:bodyPr>
            <a:noAutofit/>
          </a:bodyPr>
          <a:lstStyle/>
          <a:p>
            <a:r>
              <a:rPr lang="en-US" sz="3600" b="1" dirty="0"/>
              <a:t>Cover Crops for Soil and Nutrient Conservation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5896" y="2713292"/>
            <a:ext cx="5482591" cy="149508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Nathan Nelson</a:t>
            </a:r>
          </a:p>
          <a:p>
            <a:pPr marL="798513" indent="-798513" algn="l"/>
            <a:r>
              <a:rPr lang="en-US" sz="2400" dirty="0"/>
              <a:t>Co-PIs: Kraig Roozeboom, Gerard </a:t>
            </a:r>
            <a:r>
              <a:rPr lang="en-US" sz="2400" dirty="0" err="1"/>
              <a:t>Kluitenberg</a:t>
            </a:r>
            <a:r>
              <a:rPr lang="en-US" sz="2400" dirty="0"/>
              <a:t>, Peter Tomlinson, and Jeff Williams</a:t>
            </a:r>
          </a:p>
          <a:p>
            <a:pPr marL="798513" indent="-798513" algn="l"/>
            <a:r>
              <a:rPr lang="en-US" sz="2400" dirty="0"/>
              <a:t>Graduate Students: David Abel and Elliott Carver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695145" y="2429195"/>
            <a:ext cx="5230368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60520" y="2388020"/>
            <a:ext cx="5230368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55172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26" y="4393857"/>
            <a:ext cx="2810577" cy="6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6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89"/>
          <a:stretch/>
        </p:blipFill>
        <p:spPr>
          <a:xfrm>
            <a:off x="-1" y="1"/>
            <a:ext cx="9144001" cy="5133474"/>
          </a:xfrm>
        </p:spPr>
      </p:pic>
    </p:spTree>
    <p:extLst>
      <p:ext uri="{BB962C8B-B14F-4D97-AF65-F5344CB8AC3E}">
        <p14:creationId xmlns:p14="http://schemas.microsoft.com/office/powerpoint/2010/main" val="308439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11" b="3332"/>
          <a:stretch/>
        </p:blipFill>
        <p:spPr>
          <a:xfrm>
            <a:off x="457200" y="0"/>
            <a:ext cx="8229600" cy="5149362"/>
          </a:xfrm>
        </p:spPr>
      </p:pic>
    </p:spTree>
    <p:extLst>
      <p:ext uri="{BB962C8B-B14F-4D97-AF65-F5344CB8AC3E}">
        <p14:creationId xmlns:p14="http://schemas.microsoft.com/office/powerpoint/2010/main" val="5283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509"/>
          <a:stretch/>
        </p:blipFill>
        <p:spPr>
          <a:xfrm rot="5400000">
            <a:off x="2007402" y="-1458759"/>
            <a:ext cx="5129197" cy="8046720"/>
          </a:xfrm>
        </p:spPr>
      </p:pic>
    </p:spTree>
    <p:extLst>
      <p:ext uri="{BB962C8B-B14F-4D97-AF65-F5344CB8AC3E}">
        <p14:creationId xmlns:p14="http://schemas.microsoft.com/office/powerpoint/2010/main" val="2427641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18" y="712269"/>
            <a:ext cx="3433210" cy="30800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Event-based flow-weighted composite samples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Runoff</a:t>
            </a:r>
          </a:p>
          <a:p>
            <a:r>
              <a:rPr lang="en-US" dirty="0"/>
              <a:t>Sediment</a:t>
            </a:r>
          </a:p>
          <a:p>
            <a:r>
              <a:rPr lang="en-US" dirty="0"/>
              <a:t>Total P</a:t>
            </a:r>
          </a:p>
          <a:p>
            <a:r>
              <a:rPr lang="en-US" dirty="0"/>
              <a:t>Dissolved 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054" y="89748"/>
            <a:ext cx="5211946" cy="2711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700" b="9877"/>
          <a:stretch/>
        </p:blipFill>
        <p:spPr>
          <a:xfrm>
            <a:off x="3932054" y="2800818"/>
            <a:ext cx="5211946" cy="2387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55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80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Agricultural systems require time to fully respond to treatments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" y="1409700"/>
            <a:ext cx="4588204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Completed 2 years of a 5-year study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8750" y="1222297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125" y="1181122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49" y="1968096"/>
            <a:ext cx="4482785" cy="3010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641" y="1412240"/>
            <a:ext cx="4089272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80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5" y="1458127"/>
            <a:ext cx="4316879" cy="3598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25" y="1562354"/>
            <a:ext cx="4168738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3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Cover crop impacts on runoff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0025" y="1304888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4685" y="1291628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9274" y="2582146"/>
            <a:ext cx="161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17% reduction in runoff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6837" y="2653383"/>
            <a:ext cx="189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little difference in runoff</a:t>
            </a:r>
          </a:p>
        </p:txBody>
      </p:sp>
    </p:spTree>
    <p:extLst>
      <p:ext uri="{BB962C8B-B14F-4D97-AF65-F5344CB8AC3E}">
        <p14:creationId xmlns:p14="http://schemas.microsoft.com/office/powerpoint/2010/main" val="1149523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515" y="1508757"/>
            <a:ext cx="4174297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528001"/>
            <a:ext cx="4169665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sediment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432" y="1266391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5603" y="124714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3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14403"/>
            <a:ext cx="4168738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1514403"/>
            <a:ext cx="4168738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sediment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432" y="1266391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5603" y="124714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7624" y="167981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p&lt;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453" y="1699063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=0.002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74769" y="2456415"/>
            <a:ext cx="117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50%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reduction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0411" y="3379745"/>
            <a:ext cx="117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70%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reduction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02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5" y="1323719"/>
            <a:ext cx="4157832" cy="34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88" y="1521807"/>
            <a:ext cx="4164112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total P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427" y="1268016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723" y="126019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2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943" y="1514403"/>
            <a:ext cx="4168738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4403"/>
            <a:ext cx="4168738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total P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1427" y="1268016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8723" y="1260197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50744" y="169286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p&lt;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448" y="1700688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=0.49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73127" y="2382507"/>
            <a:ext cx="1176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50%</a:t>
            </a:r>
            <a:br>
              <a:rPr lang="en-US" sz="28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reduction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6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159544"/>
            <a:ext cx="8851900" cy="653256"/>
          </a:xfrm>
        </p:spPr>
        <p:txBody>
          <a:bodyPr>
            <a:normAutofit/>
          </a:bodyPr>
          <a:lstStyle/>
          <a:p>
            <a:r>
              <a:rPr lang="en-US" dirty="0"/>
              <a:t>Cover Crop Craze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350" y="777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725" y="736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9685" t="43405" r="36762" b="7543"/>
          <a:stretch/>
        </p:blipFill>
        <p:spPr>
          <a:xfrm>
            <a:off x="5088288" y="306404"/>
            <a:ext cx="3982387" cy="252302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445" t="10227"/>
          <a:stretch/>
        </p:blipFill>
        <p:spPr>
          <a:xfrm>
            <a:off x="98725" y="1070141"/>
            <a:ext cx="4480226" cy="2928654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4737" r="8000" b="30948"/>
          <a:stretch/>
        </p:blipFill>
        <p:spPr>
          <a:xfrm>
            <a:off x="4229968" y="2604019"/>
            <a:ext cx="4254367" cy="24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25" y="1668780"/>
            <a:ext cx="4168738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900"/>
            <a:ext cx="4169665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dissolved P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00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72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7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492052"/>
            <a:ext cx="4168738" cy="3474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104" y="1492052"/>
            <a:ext cx="4174297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 effects on dissolved P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00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72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9246" y="204557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=0.053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52046" y="204557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=0.003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08756"/>
            <a:ext cx="4174297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459"/>
            <a:ext cx="4174297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Fertilizer placement effects on total P loss in runoff water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0025" y="1304888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3723" y="1300744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83723" y="1792680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=0.98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046" y="1737560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=0.002</a:t>
            </a:r>
          </a:p>
        </p:txBody>
      </p:sp>
    </p:spTree>
    <p:extLst>
      <p:ext uri="{BB962C8B-B14F-4D97-AF65-F5344CB8AC3E}">
        <p14:creationId xmlns:p14="http://schemas.microsoft.com/office/powerpoint/2010/main" val="144209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182" y="1543413"/>
            <a:ext cx="4167816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543413"/>
            <a:ext cx="4168738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Fertilizer placement effects on total P loss in runoff water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00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72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17225" y="2045572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=0.46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046" y="204557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=0.075</a:t>
            </a:r>
          </a:p>
        </p:txBody>
      </p:sp>
    </p:spTree>
    <p:extLst>
      <p:ext uri="{BB962C8B-B14F-4D97-AF65-F5344CB8AC3E}">
        <p14:creationId xmlns:p14="http://schemas.microsoft.com/office/powerpoint/2010/main" val="1773505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25" y="1612900"/>
            <a:ext cx="4168738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25" y="1612900"/>
            <a:ext cx="4168738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Fertilizer placement effects on dissolved P concentration in runoff water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00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7225" y="1612900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2015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112000" y="1778000"/>
            <a:ext cx="1968500" cy="318262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of Preliminary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" y="1309191"/>
            <a:ext cx="4783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Cover crops reduce sediment loss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Cover crops will influence runoff (some decrease, some increase)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Cover crops influence total P and dissolved P loss (</a:t>
            </a:r>
            <a:r>
              <a:rPr lang="en-US" sz="2000" dirty="0"/>
              <a:t>some decrease, some increase)</a:t>
            </a:r>
            <a:endParaRPr lang="en-US" sz="2000" dirty="0"/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Placement had little effect on total P loss </a:t>
            </a:r>
            <a:r>
              <a:rPr lang="en-US" sz="2000" i="1" dirty="0"/>
              <a:t>**if at the </a:t>
            </a:r>
            <a:r>
              <a:rPr lang="en-US" sz="2000" i="1" u="sng" dirty="0"/>
              <a:t>right time</a:t>
            </a:r>
            <a:r>
              <a:rPr lang="en-US" sz="2000" i="1" dirty="0"/>
              <a:t>**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surface broadcast had higher surface soil test P and higher dissolved P loss.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353" y="1268016"/>
            <a:ext cx="4306271" cy="2870847"/>
          </a:xfrm>
        </p:spPr>
      </p:pic>
    </p:spTree>
    <p:extLst>
      <p:ext uri="{BB962C8B-B14F-4D97-AF65-F5344CB8AC3E}">
        <p14:creationId xmlns:p14="http://schemas.microsoft.com/office/powerpoint/2010/main" val="4140019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Collaborative efforts: On-Farm Research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5" y="1268016"/>
            <a:ext cx="4349749" cy="3262312"/>
          </a:xfrm>
        </p:spPr>
      </p:pic>
      <p:sp>
        <p:nvSpPr>
          <p:cNvPr id="4" name="Rectangle 3"/>
          <p:cNvSpPr/>
          <p:nvPr/>
        </p:nvSpPr>
        <p:spPr>
          <a:xfrm>
            <a:off x="161625" y="1158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7000" y="1117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525" y="1749424"/>
            <a:ext cx="4356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60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dirty="0"/>
              <a:t>Thank you to our funding sources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225" y="904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600" y="863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79" y="1156835"/>
            <a:ext cx="4084483" cy="2262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2" y="3462689"/>
            <a:ext cx="1977054" cy="1292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598" y="3588747"/>
            <a:ext cx="1884358" cy="14560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554" y="489990"/>
            <a:ext cx="3653732" cy="2435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382" y="3744121"/>
            <a:ext cx="1767042" cy="9740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6879" y="2540738"/>
            <a:ext cx="3215545" cy="10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5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66" y="1010058"/>
            <a:ext cx="2697776" cy="3996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746" y="925205"/>
            <a:ext cx="3398913" cy="2225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6225" y="904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600" y="863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477" y="1035347"/>
            <a:ext cx="3488086" cy="2767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301" y="2989876"/>
            <a:ext cx="3209925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83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159544"/>
            <a:ext cx="8851900" cy="653256"/>
          </a:xfrm>
        </p:spPr>
        <p:txBody>
          <a:bodyPr>
            <a:normAutofit/>
          </a:bodyPr>
          <a:lstStyle/>
          <a:p>
            <a:r>
              <a:rPr lang="en-US" dirty="0"/>
              <a:t>Fertilizer management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350" y="777775"/>
            <a:ext cx="8890000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725" y="736600"/>
            <a:ext cx="8890000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8725" y="1028700"/>
            <a:ext cx="4320875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823125" y="1028700"/>
            <a:ext cx="4200225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8" y="1018004"/>
            <a:ext cx="9038120" cy="3883933"/>
          </a:xfrm>
        </p:spPr>
      </p:pic>
    </p:spTree>
    <p:extLst>
      <p:ext uri="{BB962C8B-B14F-4D97-AF65-F5344CB8AC3E}">
        <p14:creationId xmlns:p14="http://schemas.microsoft.com/office/powerpoint/2010/main" val="1668962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4299" y="101600"/>
            <a:ext cx="5064425" cy="490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dirty="0"/>
              <a:t>Apply fertilizer when the crop needs it</a:t>
            </a:r>
          </a:p>
          <a:p>
            <a:pPr marL="457200" indent="-228600"/>
            <a:r>
              <a:rPr lang="en-US" sz="2500" dirty="0"/>
              <a:t>Split applications (for N)</a:t>
            </a:r>
          </a:p>
          <a:p>
            <a:pPr marL="457200" indent="-228600"/>
            <a:r>
              <a:rPr lang="en-US" sz="2500" dirty="0"/>
              <a:t>Apply close to planting (for P?)</a:t>
            </a:r>
          </a:p>
          <a:p>
            <a:pPr marL="0" indent="0">
              <a:buNone/>
            </a:pPr>
            <a:r>
              <a:rPr lang="en-US" sz="2500" dirty="0"/>
              <a:t>Apply when there is less chance for loss</a:t>
            </a:r>
          </a:p>
        </p:txBody>
      </p:sp>
      <p:pic>
        <p:nvPicPr>
          <p:cNvPr id="6" name="Picture 5" descr="http://www.nutrientstewardship.org/sites/default/files/images/tfi-4ri-layout_112514-principlessec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23" r="26430" b="3903"/>
          <a:stretch/>
        </p:blipFill>
        <p:spPr bwMode="auto">
          <a:xfrm>
            <a:off x="0" y="0"/>
            <a:ext cx="3835400" cy="51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03816" y="2743395"/>
            <a:ext cx="3646839" cy="240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295900" y="4025900"/>
            <a:ext cx="1117600" cy="1117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2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211780"/>
            <a:ext cx="4724400" cy="994172"/>
          </a:xfrm>
        </p:spPr>
        <p:txBody>
          <a:bodyPr>
            <a:noAutofit/>
          </a:bodyPr>
          <a:lstStyle/>
          <a:p>
            <a:r>
              <a:rPr lang="en-US" sz="2800" dirty="0"/>
              <a:t>How will cover crops affect sediment and P loss?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2729308"/>
            <a:ext cx="4152900" cy="2160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273844"/>
            <a:ext cx="4152900" cy="23360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5973" y="1307973"/>
            <a:ext cx="43734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cover crops reduce sediment loss in no-till?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Will cover crops reduce P loss?...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…with surface broadcast fertilizer?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91" y="2844229"/>
            <a:ext cx="3836417" cy="2157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11058" y="1234103"/>
            <a:ext cx="4677797" cy="457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433" y="1192928"/>
            <a:ext cx="4677797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3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5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7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9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90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72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54" algn="l" defTabSz="91436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31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995700" y="-1675659"/>
            <a:ext cx="5152601" cy="8503920"/>
          </a:xfrm>
        </p:spPr>
      </p:pic>
    </p:spTree>
    <p:extLst>
      <p:ext uri="{BB962C8B-B14F-4D97-AF65-F5344CB8AC3E}">
        <p14:creationId xmlns:p14="http://schemas.microsoft.com/office/powerpoint/2010/main" val="225216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995700" y="-1675659"/>
            <a:ext cx="5152601" cy="8503920"/>
          </a:xfrm>
        </p:spPr>
      </p:pic>
    </p:spTree>
    <p:extLst>
      <p:ext uri="{BB962C8B-B14F-4D97-AF65-F5344CB8AC3E}">
        <p14:creationId xmlns:p14="http://schemas.microsoft.com/office/powerpoint/2010/main" val="235676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995700" y="-1675659"/>
            <a:ext cx="5152601" cy="8503920"/>
          </a:xfrm>
        </p:spPr>
      </p:pic>
    </p:spTree>
    <p:extLst>
      <p:ext uri="{BB962C8B-B14F-4D97-AF65-F5344CB8AC3E}">
        <p14:creationId xmlns:p14="http://schemas.microsoft.com/office/powerpoint/2010/main" val="3600451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3999" cy="5143500"/>
          </a:xfrm>
        </p:spPr>
      </p:pic>
    </p:spTree>
    <p:extLst>
      <p:ext uri="{BB962C8B-B14F-4D97-AF65-F5344CB8AC3E}">
        <p14:creationId xmlns:p14="http://schemas.microsoft.com/office/powerpoint/2010/main" val="726981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1475</TotalTime>
  <Words>441</Words>
  <Application>Microsoft Office PowerPoint</Application>
  <PresentationFormat>On-screen Show (16:9)</PresentationFormat>
  <Paragraphs>90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Trebuchet MS</vt:lpstr>
      <vt:lpstr>Calibri</vt:lpstr>
      <vt:lpstr>Arial</vt:lpstr>
      <vt:lpstr>Office Theme</vt:lpstr>
      <vt:lpstr>Cover Crops for Soil and Nutrient Conservation</vt:lpstr>
      <vt:lpstr>Cover Crop Craze</vt:lpstr>
      <vt:lpstr>Fertilizer management</vt:lpstr>
      <vt:lpstr>PowerPoint Presentation</vt:lpstr>
      <vt:lpstr>How will cover crops affect sediment and P loss?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Agricultural systems require time to fully respond to treatments</vt:lpstr>
      <vt:lpstr>Cover crop impacts on runoff</vt:lpstr>
      <vt:lpstr>Cover crop effects on sediment loss</vt:lpstr>
      <vt:lpstr>Cover crop effects on sediment loss</vt:lpstr>
      <vt:lpstr>Cover crop effects on total P loss</vt:lpstr>
      <vt:lpstr>Cover crop effects on total P loss</vt:lpstr>
      <vt:lpstr>Cover crop effects on dissolved P loss</vt:lpstr>
      <vt:lpstr>Cover crop effects on dissolved P loss</vt:lpstr>
      <vt:lpstr>Fertilizer placement effects on total P loss in runoff water</vt:lpstr>
      <vt:lpstr>Fertilizer placement effects on total P loss in runoff water</vt:lpstr>
      <vt:lpstr>Fertilizer placement effects on dissolved P concentration in runoff water</vt:lpstr>
      <vt:lpstr>Summary of Preliminary Data</vt:lpstr>
      <vt:lpstr>Collaborative efforts: On-Farm Research</vt:lpstr>
      <vt:lpstr>Thank you to our funding 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Management Options for reducing P loss</dc:title>
  <dc:creator>Nathan Nelson</dc:creator>
  <cp:lastModifiedBy>Nathan Nelson</cp:lastModifiedBy>
  <cp:revision>100</cp:revision>
  <dcterms:created xsi:type="dcterms:W3CDTF">2017-02-02T16:35:25Z</dcterms:created>
  <dcterms:modified xsi:type="dcterms:W3CDTF">2017-03-09T16:47:28Z</dcterms:modified>
</cp:coreProperties>
</file>