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70" r:id="rId8"/>
    <p:sldId id="268" r:id="rId9"/>
    <p:sldId id="269" r:id="rId10"/>
    <p:sldId id="271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2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0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9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6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4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00B90E-4AD0-478C-B674-C28B96BBCB2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8BF38-7CC2-4996-945C-A15DD267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seirer@ks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Kansas Forest Service 2017 Report  </a:t>
            </a:r>
            <a:br>
              <a:rPr lang="en-US" b="1" dirty="0"/>
            </a:br>
            <a:r>
              <a:rPr lang="en-US" b="1" dirty="0"/>
              <a:t>SCC Spring Workshops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0387" y="2970963"/>
            <a:ext cx="7849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Jami </a:t>
            </a:r>
            <a:r>
              <a:rPr lang="en-US" sz="2400" b="1" dirty="0" err="1"/>
              <a:t>Seirer</a:t>
            </a:r>
            <a:r>
              <a:rPr lang="en-US" sz="2400" b="1" dirty="0"/>
              <a:t> </a:t>
            </a:r>
            <a:r>
              <a:rPr lang="en-US" sz="2400" dirty="0"/>
              <a:t>new District 7 forester  (Sept 2016)</a:t>
            </a:r>
          </a:p>
          <a:p>
            <a:r>
              <a:rPr lang="en-US" sz="2400" dirty="0"/>
              <a:t>NRCS Area 1 Office, Hays (</a:t>
            </a:r>
            <a:r>
              <a:rPr lang="en-US" sz="2400" dirty="0">
                <a:hlinkClick r:id="rId2"/>
              </a:rPr>
              <a:t>jseirer@ksu.edu</a:t>
            </a:r>
            <a:r>
              <a:rPr lang="en-US" sz="2400" dirty="0"/>
              <a:t>; 785-410-2956)</a:t>
            </a:r>
          </a:p>
          <a:p>
            <a:r>
              <a:rPr lang="en-US" sz="2400" dirty="0"/>
              <a:t>A western Kansas native from Garden City area</a:t>
            </a:r>
          </a:p>
          <a:p>
            <a:r>
              <a:rPr lang="en-US" sz="2400" dirty="0"/>
              <a:t>Father was wildlife biologist with KDWPT </a:t>
            </a:r>
          </a:p>
          <a:p>
            <a:r>
              <a:rPr lang="en-US" sz="2400" dirty="0"/>
              <a:t>Graduate of Fort Hays State University 2012 (computer science) </a:t>
            </a:r>
          </a:p>
          <a:p>
            <a:r>
              <a:rPr lang="en-US" sz="2400" dirty="0"/>
              <a:t>MS in Forestry, University of Montana in Missoula, </a:t>
            </a:r>
          </a:p>
          <a:p>
            <a:r>
              <a:rPr lang="en-US" sz="2400" dirty="0"/>
              <a:t>Emphasis in GIS and remote sensing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5" y="592428"/>
            <a:ext cx="1112432" cy="184012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60" y="835574"/>
            <a:ext cx="1648903" cy="13478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3" y="2608021"/>
            <a:ext cx="2270135" cy="34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341" cy="7761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1" y="0"/>
            <a:ext cx="6194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7574" cy="6894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188" y="385482"/>
            <a:ext cx="7897906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Creating a State-wide Tree Canopy Layer for Kansas Using NAIP 2015 Imagery</a:t>
            </a:r>
          </a:p>
        </p:txBody>
      </p:sp>
    </p:spTree>
    <p:extLst>
      <p:ext uri="{BB962C8B-B14F-4D97-AF65-F5344CB8AC3E}">
        <p14:creationId xmlns:p14="http://schemas.microsoft.com/office/powerpoint/2010/main" val="207047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782"/>
            <a:ext cx="12163941" cy="68422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78860" y="108970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1296" y="215153"/>
            <a:ext cx="620357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Final Product  </a:t>
            </a:r>
          </a:p>
          <a:p>
            <a:r>
              <a:rPr lang="en-US" sz="2000" dirty="0"/>
              <a:t>75 out of 105 counties are complete/Begin on 2010 Imagery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6471" cy="6363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18" y="152400"/>
            <a:ext cx="53429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Documenting Extent &amp; Location of All Kansas Windbreaks</a:t>
            </a:r>
          </a:p>
        </p:txBody>
      </p:sp>
    </p:spTree>
    <p:extLst>
      <p:ext uri="{BB962C8B-B14F-4D97-AF65-F5344CB8AC3E}">
        <p14:creationId xmlns:p14="http://schemas.microsoft.com/office/powerpoint/2010/main" val="229148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3" y="0"/>
            <a:ext cx="284623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7" y="663388"/>
            <a:ext cx="8637305" cy="5477436"/>
          </a:xfrm>
        </p:spPr>
      </p:pic>
      <p:cxnSp>
        <p:nvCxnSpPr>
          <p:cNvPr id="7" name="Straight Connector 6"/>
          <p:cNvCxnSpPr/>
          <p:nvPr/>
        </p:nvCxnSpPr>
        <p:spPr>
          <a:xfrm>
            <a:off x="4939553" y="1308847"/>
            <a:ext cx="17929" cy="1461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56447" y="2770094"/>
            <a:ext cx="3801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11" y="2770093"/>
            <a:ext cx="45719" cy="54101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356311" y="3233550"/>
            <a:ext cx="161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18211" y="3233550"/>
            <a:ext cx="1" cy="325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02030" y="3558988"/>
            <a:ext cx="116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02030" y="3558988"/>
            <a:ext cx="0" cy="112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31859" y="1308847"/>
            <a:ext cx="53788" cy="2002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85647" y="3311104"/>
            <a:ext cx="23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18729" y="3311104"/>
            <a:ext cx="26895" cy="1368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5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09905" cy="688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71" y="2563488"/>
            <a:ext cx="5826629" cy="42945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42478" y="0"/>
            <a:ext cx="3949522" cy="2563488"/>
          </a:xfrm>
          <a:prstGeom prst="rect">
            <a:avLst/>
          </a:prstGeom>
          <a:solidFill>
            <a:schemeClr val="accent1"/>
          </a:solidFill>
        </p:spPr>
        <p:txBody>
          <a:bodyPr rIns="91440"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County Conservation District  Outreach  2018??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3503" y="5529353"/>
            <a:ext cx="327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Thanks to Tanya Allemang, Dana Charles, Bev Elder &amp; others…</a:t>
            </a:r>
          </a:p>
        </p:txBody>
      </p:sp>
    </p:spTree>
    <p:extLst>
      <p:ext uri="{BB962C8B-B14F-4D97-AF65-F5344CB8AC3E}">
        <p14:creationId xmlns:p14="http://schemas.microsoft.com/office/powerpoint/2010/main" val="11093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14" y="603849"/>
            <a:ext cx="6692152" cy="271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21" y="3313983"/>
            <a:ext cx="5874727" cy="29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8" y="4899927"/>
            <a:ext cx="1610373" cy="8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466166"/>
            <a:ext cx="5217459" cy="394768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99" y="4651904"/>
            <a:ext cx="1648903" cy="1347813"/>
          </a:xfrm>
        </p:spPr>
      </p:pic>
    </p:spTree>
    <p:extLst>
      <p:ext uri="{BB962C8B-B14F-4D97-AF65-F5344CB8AC3E}">
        <p14:creationId xmlns:p14="http://schemas.microsoft.com/office/powerpoint/2010/main" val="15154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0118" y="811306"/>
            <a:ext cx="6781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615519"/>
            <a:ext cx="8229600" cy="1111760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Kansas/Nebraska Data Collected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84106"/>
            <a:ext cx="3962400" cy="4269094"/>
          </a:xfrm>
        </p:spPr>
        <p:txBody>
          <a:bodyPr>
            <a:normAutofit/>
          </a:bodyPr>
          <a:lstStyle/>
          <a:p>
            <a:r>
              <a:rPr lang="en-US" dirty="0"/>
              <a:t>8 Counties</a:t>
            </a:r>
          </a:p>
          <a:p>
            <a:r>
              <a:rPr lang="en-US" dirty="0"/>
              <a:t>8 farmers</a:t>
            </a:r>
          </a:p>
          <a:p>
            <a:r>
              <a:rPr lang="en-US" dirty="0"/>
              <a:t>5 crops: </a:t>
            </a:r>
          </a:p>
          <a:p>
            <a:pPr indent="176213">
              <a:buFont typeface="+mj-lt"/>
              <a:buAutoNum type="arabicPeriod"/>
            </a:pPr>
            <a:r>
              <a:rPr lang="en-US" sz="1800" dirty="0"/>
              <a:t> Wheat</a:t>
            </a:r>
          </a:p>
          <a:p>
            <a:pPr indent="176213">
              <a:buFont typeface="+mj-lt"/>
              <a:buAutoNum type="arabicPeriod"/>
            </a:pPr>
            <a:r>
              <a:rPr lang="en-US" sz="1800" dirty="0"/>
              <a:t> Milo</a:t>
            </a:r>
          </a:p>
          <a:p>
            <a:pPr indent="176213">
              <a:buFont typeface="+mj-lt"/>
              <a:buAutoNum type="arabicPeriod"/>
            </a:pPr>
            <a:r>
              <a:rPr lang="en-US" sz="1800" dirty="0"/>
              <a:t> Soybeans</a:t>
            </a:r>
          </a:p>
          <a:p>
            <a:pPr indent="176213">
              <a:buFont typeface="+mj-lt"/>
              <a:buAutoNum type="arabicPeriod"/>
            </a:pPr>
            <a:r>
              <a:rPr lang="en-US" sz="1800" dirty="0"/>
              <a:t> Corn</a:t>
            </a:r>
          </a:p>
          <a:p>
            <a:pPr indent="176213">
              <a:buFont typeface="+mj-lt"/>
              <a:buAutoNum type="arabicPeriod"/>
            </a:pPr>
            <a:r>
              <a:rPr lang="en-US" sz="1800" dirty="0"/>
              <a:t> Sunflowers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56313" y="1939101"/>
            <a:ext cx="396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410 crop/years</a:t>
            </a:r>
            <a:r>
              <a:rPr lang="en-US" sz="2400" dirty="0"/>
              <a:t> </a:t>
            </a:r>
          </a:p>
          <a:p>
            <a:r>
              <a:rPr lang="en-US" sz="2400" b="1" u="sng" dirty="0"/>
              <a:t>Kansas</a:t>
            </a:r>
            <a:endParaRPr lang="en-US" sz="1800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Mitchell: 16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Stafford: 2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Edwards: 32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Ottawa: 26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Rice: 38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Dickinson: 111 crop/years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Clay: 152 crop/ years</a:t>
            </a:r>
          </a:p>
          <a:p>
            <a:r>
              <a:rPr lang="en-US" sz="2400" b="1" u="sng" dirty="0"/>
              <a:t>Nebraska</a:t>
            </a:r>
            <a:endParaRPr lang="en-US" sz="1800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Red Willow : 33 crop/years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2970489" cy="19975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29" y="2557463"/>
            <a:ext cx="3835341" cy="3317875"/>
          </a:xfrm>
        </p:spPr>
      </p:pic>
      <p:sp>
        <p:nvSpPr>
          <p:cNvPr id="4" name="Rectangle 2"/>
          <p:cNvSpPr>
            <a:spLocks noChangeArrowheads="1" noChangeShapeType="1"/>
          </p:cNvSpPr>
          <p:nvPr/>
        </p:nvSpPr>
        <p:spPr bwMode="auto">
          <a:xfrm>
            <a:off x="0" y="0"/>
            <a:ext cx="12232782" cy="68580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2672366" y="660675"/>
            <a:ext cx="6928833" cy="112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ucida Sans Typewriter" panose="020B0509030504030204" pitchFamily="49" charset="0"/>
              </a:rPr>
              <a:t>Incorporating trees and shrubs into contemporary agricultural systems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 noChangeShapeType="1"/>
          </p:cNvSpPr>
          <p:nvPr/>
        </p:nvSpPr>
        <p:spPr bwMode="auto">
          <a:xfrm>
            <a:off x="-398931" y="-143275"/>
            <a:ext cx="12989859" cy="103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w Cen MT" panose="020B0602020104020603" pitchFamily="34" charset="0"/>
              </a:rPr>
              <a:t>Intentional Partnership Agroforestry  Field Day? </a:t>
            </a:r>
            <a:endParaRPr kumimoji="0" lang="en-US" altLang="en-US" sz="4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1" y="1848953"/>
            <a:ext cx="4311099" cy="4219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127" y="5402824"/>
            <a:ext cx="367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Nominated for 2015 KS Agroforestry Award                  KS Forestry Association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1" y="2857253"/>
            <a:ext cx="5981737" cy="3766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0645" y="1736615"/>
            <a:ext cx="469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Partnership Ideas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0160" y="2264302"/>
            <a:ext cx="4249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KACD Areas 1, 2, &amp; 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Bill </a:t>
            </a:r>
            <a:r>
              <a:rPr lang="en-US" sz="20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Simhausser</a:t>
            </a: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Jerry </a:t>
            </a:r>
            <a:r>
              <a:rPr lang="en-US" sz="20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Claussen</a:t>
            </a: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&amp; Allen Roth Assisting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Rotate field day to different areas each year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Try to recognize and award winner annually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KFS &amp; KACD create agreement of respective roles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Local conservation districts have freedom in event organization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 with Wildlife, Forestry &amp; Recreation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8294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1718" y="12949"/>
            <a:ext cx="24236985" cy="6858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5374" y="1386987"/>
            <a:ext cx="1130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$198,640 FFY 2017 for Windbreak Renovation and other practices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34729" y="1978293"/>
            <a:ext cx="5841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>
                <a:ln>
                  <a:noFill/>
                </a:ln>
                <a:effectLst/>
                <a:latin typeface="Franklin Gothic Demi" panose="020B0703020102020204" pitchFamily="34" charset="0"/>
              </a:rPr>
              <a:t>Some Eligible Practices and Rates</a:t>
            </a:r>
            <a:endParaRPr kumimoji="0" lang="en-US" altLang="en-US" sz="28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58586" y="94505"/>
            <a:ext cx="121935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Environmental  Quality Incentives Program for Forestland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812" y="2585790"/>
            <a:ext cx="5548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Mechanical Mowing 		$9.20/AC</a:t>
            </a:r>
          </a:p>
          <a:p>
            <a:r>
              <a:rPr lang="en-US" dirty="0"/>
              <a:t>Herbicides (banding)		$25.75/AC</a:t>
            </a:r>
          </a:p>
          <a:p>
            <a:r>
              <a:rPr lang="en-US" dirty="0"/>
              <a:t>Weed Barrier Fabric (squares)		$1.87/EA</a:t>
            </a:r>
          </a:p>
          <a:p>
            <a:r>
              <a:rPr lang="en-US" dirty="0"/>
              <a:t>Weed Barrier Fabric  (rolls)		$0.47/FT</a:t>
            </a:r>
          </a:p>
          <a:p>
            <a:r>
              <a:rPr lang="en-US" dirty="0"/>
              <a:t>Tree/Shrub Site Prep (chemical)	$119.78/AC</a:t>
            </a:r>
          </a:p>
          <a:p>
            <a:r>
              <a:rPr lang="en-US" dirty="0"/>
              <a:t>Tree/Shrub Site Prep (light)		$44.18/AC</a:t>
            </a:r>
          </a:p>
          <a:p>
            <a:r>
              <a:rPr lang="en-US" dirty="0"/>
              <a:t>Tree/Shrub Site Prep (medium)	$169.55/AC</a:t>
            </a:r>
          </a:p>
          <a:p>
            <a:r>
              <a:rPr lang="en-US" dirty="0"/>
              <a:t>Tree/Shrub Site Prep (heavy)		$191.06/AC</a:t>
            </a:r>
          </a:p>
          <a:p>
            <a:r>
              <a:rPr lang="en-US" dirty="0"/>
              <a:t>Direct Seeding (Riparian Buffer)	$632.64/AC</a:t>
            </a:r>
          </a:p>
          <a:p>
            <a:r>
              <a:rPr lang="en-US" dirty="0"/>
              <a:t>Tree Planting (Machine &amp; Tubes)	$5.73/EA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199" y="2567002"/>
            <a:ext cx="681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Planting  (Hand/Browse Protection)	$4.04/EA</a:t>
            </a:r>
          </a:p>
          <a:p>
            <a:r>
              <a:rPr lang="en-US" dirty="0"/>
              <a:t>Tree Planting (Machine)			$1.68/EA</a:t>
            </a:r>
          </a:p>
          <a:p>
            <a:r>
              <a:rPr lang="en-US" dirty="0"/>
              <a:t>Riparian Forest Buffer Tree</a:t>
            </a:r>
          </a:p>
          <a:p>
            <a:r>
              <a:rPr lang="en-US" dirty="0"/>
              <a:t>Planting, Container &amp; Machine		$1,475.94/AC</a:t>
            </a:r>
          </a:p>
          <a:p>
            <a:r>
              <a:rPr lang="en-US" dirty="0"/>
              <a:t>Riparian Forest Buffer Tree      </a:t>
            </a:r>
          </a:p>
          <a:p>
            <a:r>
              <a:rPr lang="en-US" dirty="0"/>
              <a:t>Planting, Bare Root &amp; Machine		$937.40/AC</a:t>
            </a:r>
          </a:p>
          <a:p>
            <a:r>
              <a:rPr lang="en-US" dirty="0"/>
              <a:t>Barbed Wire Fence (multi strand )		$1.04/FT</a:t>
            </a:r>
          </a:p>
          <a:p>
            <a:r>
              <a:rPr lang="en-US" dirty="0"/>
              <a:t>Forest Stand Improvement (single stem treatment)	$208.41/AC</a:t>
            </a:r>
          </a:p>
          <a:p>
            <a:r>
              <a:rPr lang="en-US" dirty="0"/>
              <a:t>Windbreak Renovation              </a:t>
            </a:r>
          </a:p>
          <a:p>
            <a:r>
              <a:rPr lang="en-US" dirty="0"/>
              <a:t>Supplemental Planting  BR			$0.15/FT</a:t>
            </a:r>
          </a:p>
          <a:p>
            <a:r>
              <a:rPr lang="en-US" dirty="0"/>
              <a:t>Windbreak Renovation               </a:t>
            </a:r>
          </a:p>
          <a:p>
            <a:r>
              <a:rPr lang="en-US" dirty="0"/>
              <a:t>Row Removal—Dozer			$1.66/FT</a:t>
            </a:r>
          </a:p>
        </p:txBody>
      </p:sp>
    </p:spTree>
    <p:extLst>
      <p:ext uri="{BB962C8B-B14F-4D97-AF65-F5344CB8AC3E}">
        <p14:creationId xmlns:p14="http://schemas.microsoft.com/office/powerpoint/2010/main" val="392428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79797"/>
              </p:ext>
            </p:extLst>
          </p:nvPr>
        </p:nvGraphicFramePr>
        <p:xfrm>
          <a:off x="0" y="139849"/>
          <a:ext cx="12068271" cy="1236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11534944" imgH="11820396" progId="Excel.Sheet.12">
                  <p:embed/>
                </p:oleObj>
              </mc:Choice>
              <mc:Fallback>
                <p:oleObj name="Worksheet" r:id="rId3" imgW="11534944" imgH="11820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9849"/>
                        <a:ext cx="12068271" cy="1236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7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31308"/>
              </p:ext>
            </p:extLst>
          </p:nvPr>
        </p:nvGraphicFramePr>
        <p:xfrm>
          <a:off x="0" y="0"/>
          <a:ext cx="12080837" cy="1384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3" imgW="10429996" imgH="11953859" progId="Excel.Sheet.12">
                  <p:embed/>
                </p:oleObj>
              </mc:Choice>
              <mc:Fallback>
                <p:oleObj name="Worksheet" r:id="rId3" imgW="10429996" imgH="11953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080837" cy="1384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96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856</TotalTime>
  <Words>290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Franklin Gothic Demi</vt:lpstr>
      <vt:lpstr>Garamond</vt:lpstr>
      <vt:lpstr>Lucida Sans Typewriter</vt:lpstr>
      <vt:lpstr>Lucida Sans Unicode</vt:lpstr>
      <vt:lpstr>Rockwell</vt:lpstr>
      <vt:lpstr>Tw Cen MT</vt:lpstr>
      <vt:lpstr>Wingdings</vt:lpstr>
      <vt:lpstr>Organic</vt:lpstr>
      <vt:lpstr>Worksheet</vt:lpstr>
      <vt:lpstr>Kansas Forest Service 2017 Report   SCC Spring Workshops</vt:lpstr>
      <vt:lpstr>PowerPoint Presentation</vt:lpstr>
      <vt:lpstr>PowerPoint Presentation</vt:lpstr>
      <vt:lpstr>PowerPoint Presentation</vt:lpstr>
      <vt:lpstr>Kansas/Nebraska Data Collected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Forest Service 2016 Report   SCC Spring Workshops</dc:title>
  <dc:creator>Robert Atchison</dc:creator>
  <cp:lastModifiedBy>Meader, Donna</cp:lastModifiedBy>
  <cp:revision>44</cp:revision>
  <dcterms:created xsi:type="dcterms:W3CDTF">2016-02-26T16:42:23Z</dcterms:created>
  <dcterms:modified xsi:type="dcterms:W3CDTF">2017-03-07T15:13:38Z</dcterms:modified>
</cp:coreProperties>
</file>