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87" r:id="rId2"/>
    <p:sldId id="288" r:id="rId3"/>
    <p:sldId id="289" r:id="rId4"/>
    <p:sldId id="290" r:id="rId5"/>
    <p:sldId id="375" r:id="rId6"/>
    <p:sldId id="376" r:id="rId7"/>
    <p:sldId id="377" r:id="rId8"/>
    <p:sldId id="326" r:id="rId9"/>
    <p:sldId id="372" r:id="rId10"/>
    <p:sldId id="378" r:id="rId11"/>
    <p:sldId id="294" r:id="rId12"/>
    <p:sldId id="370" r:id="rId13"/>
    <p:sldId id="358" r:id="rId14"/>
    <p:sldId id="373" r:id="rId15"/>
    <p:sldId id="365" r:id="rId16"/>
    <p:sldId id="345" r:id="rId17"/>
    <p:sldId id="360" r:id="rId18"/>
    <p:sldId id="379" r:id="rId19"/>
    <p:sldId id="367" r:id="rId20"/>
    <p:sldId id="329" r:id="rId21"/>
    <p:sldId id="301" r:id="rId22"/>
    <p:sldId id="330" r:id="rId23"/>
    <p:sldId id="369" r:id="rId24"/>
    <p:sldId id="371" r:id="rId25"/>
    <p:sldId id="356"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80" d="100"/>
          <a:sy n="80"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FY 2017 Revenue Estimate</a:t>
            </a:r>
          </a:p>
        </c:rich>
      </c:tx>
      <c:layout>
        <c:manualLayout>
          <c:xMode val="edge"/>
          <c:yMode val="edge"/>
          <c:x val="0.84122778900425055"/>
          <c:y val="2.403846153846154E-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64E-4155-BF39-BD87757A575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64E-4155-BF39-BD87757A575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64E-4155-BF39-BD87757A575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64E-4155-BF39-BD87757A575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64E-4155-BF39-BD87757A575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64E-4155-BF39-BD87757A575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64E-4155-BF39-BD87757A575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64E-4155-BF39-BD87757A575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64E-4155-BF39-BD87757A5758}"/>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964E-4155-BF39-BD87757A5758}"/>
              </c:ext>
            </c:extLst>
          </c:dPt>
          <c:dLbls>
            <c:dLbl>
              <c:idx val="0"/>
              <c:layout>
                <c:manualLayout>
                  <c:x val="2.2123893805309627E-2"/>
                  <c:y val="2.403846153846154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4E-4155-BF39-BD87757A5758}"/>
                </c:ext>
              </c:extLst>
            </c:dLbl>
            <c:dLbl>
              <c:idx val="1"/>
              <c:layout>
                <c:manualLayout>
                  <c:x val="2.0648967551622419E-2"/>
                  <c:y val="-2.403846153846154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4E-4155-BF39-BD87757A5758}"/>
                </c:ext>
              </c:extLst>
            </c:dLbl>
            <c:dLbl>
              <c:idx val="2"/>
              <c:layout>
                <c:manualLayout>
                  <c:x val="1.7699115044247787E-2"/>
                  <c:y val="-2.403846153846154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4E-4155-BF39-BD87757A5758}"/>
                </c:ext>
              </c:extLst>
            </c:dLbl>
            <c:dLbl>
              <c:idx val="3"/>
              <c:layout>
                <c:manualLayout>
                  <c:x val="-1.4749262536873156E-2"/>
                  <c:y val="7.2115384615384619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4E-4155-BF39-BD87757A5758}"/>
                </c:ext>
              </c:extLst>
            </c:dLbl>
            <c:dLbl>
              <c:idx val="4"/>
              <c:layout>
                <c:manualLayout>
                  <c:x val="-4.7197640117994107E-2"/>
                  <c:y val="4.326923076923076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4E-4155-BF39-BD87757A5758}"/>
                </c:ext>
              </c:extLst>
            </c:dLbl>
            <c:dLbl>
              <c:idx val="5"/>
              <c:layout>
                <c:manualLayout>
                  <c:x val="-8.2595870206489688E-2"/>
                  <c:y val="-9.6153846153846159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4E-4155-BF39-BD87757A5758}"/>
                </c:ext>
              </c:extLst>
            </c:dLbl>
            <c:dLbl>
              <c:idx val="6"/>
              <c:layout>
                <c:manualLayout>
                  <c:x val="-5.8997050147492631E-2"/>
                  <c:y val="-3.12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4E-4155-BF39-BD87757A5758}"/>
                </c:ext>
              </c:extLst>
            </c:dLbl>
            <c:dLbl>
              <c:idx val="7"/>
              <c:layout>
                <c:manualLayout>
                  <c:x val="-3.8348082595870206E-2"/>
                  <c:y val="2.403846153846154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64E-4155-BF39-BD87757A5758}"/>
                </c:ext>
              </c:extLst>
            </c:dLbl>
            <c:dLbl>
              <c:idx val="8"/>
              <c:layout>
                <c:manualLayout>
                  <c:x val="-8.7020648967551628E-2"/>
                  <c:y val="-2.40384615384615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64E-4155-BF39-BD87757A5758}"/>
                </c:ext>
              </c:extLst>
            </c:dLbl>
            <c:dLbl>
              <c:idx val="9"/>
              <c:layout>
                <c:manualLayout>
                  <c:x val="8.9970501474926259E-2"/>
                  <c:y val="-7.2115384615384507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64E-4155-BF39-BD87757A575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Sheet1!$A$1:$A$10</c:f>
              <c:strCache>
                <c:ptCount val="10"/>
                <c:pt idx="0">
                  <c:v>State General Fund Transfer</c:v>
                </c:pt>
                <c:pt idx="1">
                  <c:v>Economic Development Fund Transfer</c:v>
                </c:pt>
                <c:pt idx="2">
                  <c:v>Municipal Water Fees</c:v>
                </c:pt>
                <c:pt idx="3">
                  <c:v>Clean Drinking Water Fee Fund</c:v>
                </c:pt>
                <c:pt idx="4">
                  <c:v>Industrial Water Fees</c:v>
                </c:pt>
                <c:pt idx="5">
                  <c:v>Stock Water Fees</c:v>
                </c:pt>
                <c:pt idx="6">
                  <c:v>Pesticide Registration Fees</c:v>
                </c:pt>
                <c:pt idx="7">
                  <c:v>Fertilizer Registration Fees</c:v>
                </c:pt>
                <c:pt idx="8">
                  <c:v>Pollution Fines and Penalties</c:v>
                </c:pt>
                <c:pt idx="9">
                  <c:v>Sand Royalties</c:v>
                </c:pt>
              </c:strCache>
            </c:strRef>
          </c:cat>
          <c:val>
            <c:numRef>
              <c:f>Sheet1!$B$1:$B$10</c:f>
              <c:numCache>
                <c:formatCode>"$"#,##0</c:formatCode>
                <c:ptCount val="10"/>
                <c:pt idx="0">
                  <c:v>6000000</c:v>
                </c:pt>
                <c:pt idx="1">
                  <c:v>2000000</c:v>
                </c:pt>
                <c:pt idx="2">
                  <c:v>3509018</c:v>
                </c:pt>
                <c:pt idx="3">
                  <c:v>3531723</c:v>
                </c:pt>
                <c:pt idx="4">
                  <c:v>1212943</c:v>
                </c:pt>
                <c:pt idx="5">
                  <c:v>425921</c:v>
                </c:pt>
                <c:pt idx="6">
                  <c:v>1336353</c:v>
                </c:pt>
                <c:pt idx="7">
                  <c:v>3554503</c:v>
                </c:pt>
                <c:pt idx="8">
                  <c:v>250000</c:v>
                </c:pt>
                <c:pt idx="9">
                  <c:v>99000</c:v>
                </c:pt>
              </c:numCache>
            </c:numRef>
          </c:val>
          <c:extLst>
            <c:ext xmlns:c16="http://schemas.microsoft.com/office/drawing/2014/chart" uri="{C3380CC4-5D6E-409C-BE32-E72D297353CC}">
              <c16:uniqueId val="{00000014-964E-4155-BF39-BD87757A5758}"/>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AEA0020-1F5B-4B5B-8AEF-478FC7E83B24}" type="datetimeFigureOut">
              <a:rPr lang="en-US" smtClean="0"/>
              <a:t>3/6/2017</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1440" tIns="45720" rIns="91440" bIns="45720" rtlCol="0" anchor="b"/>
          <a:lstStyle>
            <a:lvl1pPr algn="r">
              <a:defRPr sz="1200"/>
            </a:lvl1pPr>
          </a:lstStyle>
          <a:p>
            <a:fld id="{7D99818F-464F-40F7-AECC-6CEA0CCE48D2}" type="slidenum">
              <a:rPr lang="en-US" smtClean="0"/>
              <a:t>‹#›</a:t>
            </a:fld>
            <a:endParaRPr lang="en-US"/>
          </a:p>
        </p:txBody>
      </p:sp>
    </p:spTree>
    <p:extLst>
      <p:ext uri="{BB962C8B-B14F-4D97-AF65-F5344CB8AC3E}">
        <p14:creationId xmlns:p14="http://schemas.microsoft.com/office/powerpoint/2010/main" val="286883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728195FB-F8FB-4DA1-A725-F352F08E1BEF}" type="datetimeFigureOut">
              <a:rPr lang="en-US" smtClean="0"/>
              <a:t>3/6/2017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312637FE-2E72-4A78-8572-33F435C7AFC4}" type="slidenum">
              <a:rPr lang="en-US" smtClean="0"/>
              <a:t>‹#›</a:t>
            </a:fld>
            <a:endParaRPr lang="en-US" dirty="0"/>
          </a:p>
        </p:txBody>
      </p:sp>
    </p:spTree>
    <p:extLst>
      <p:ext uri="{BB962C8B-B14F-4D97-AF65-F5344CB8AC3E}">
        <p14:creationId xmlns:p14="http://schemas.microsoft.com/office/powerpoint/2010/main" val="118224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987592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nvGrpSpPr>
          <p:cNvPr id="5" name="Group 15"/>
          <p:cNvGrpSpPr>
            <a:grpSpLocks/>
          </p:cNvGrpSpPr>
          <p:nvPr/>
        </p:nvGrpSpPr>
        <p:grpSpPr bwMode="auto">
          <a:xfrm>
            <a:off x="-3175" y="4953001"/>
            <a:ext cx="9147175" cy="1911351"/>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2"/>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7D040CB-CF78-460F-99B3-95116A63B41E}" type="datetime1">
              <a:rPr lang="en-US"/>
              <a:pPr>
                <a:defRPr/>
              </a:pPr>
              <a:t>3/6/2017</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FD7311E-F155-401C-8F38-16245F8A729F}" type="slidenum">
              <a:rPr lang="en-US"/>
              <a:pPr>
                <a:defRPr/>
              </a:pPr>
              <a:t>‹#›</a:t>
            </a:fld>
            <a:endParaRPr lang="en-US" dirty="0"/>
          </a:p>
        </p:txBody>
      </p:sp>
    </p:spTree>
    <p:extLst>
      <p:ext uri="{BB962C8B-B14F-4D97-AF65-F5344CB8AC3E}">
        <p14:creationId xmlns:p14="http://schemas.microsoft.com/office/powerpoint/2010/main" val="256019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527E188-5626-44C4-935A-3F8DFFC9E1CD}" type="datetime1">
              <a:rPr lang="en-US">
                <a:solidFill>
                  <a:prstClr val="black"/>
                </a:solidFill>
              </a:rPr>
              <a:pPr>
                <a:defRPr/>
              </a:pPr>
              <a:t>3/6/2017</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105F898-013F-46C7-8CBF-62CC9FD835D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2827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1"/>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55F5BD4-0EDE-4E9F-90AC-9658585AD735}" type="datetime1">
              <a:rPr lang="en-US">
                <a:solidFill>
                  <a:prstClr val="black"/>
                </a:solidFill>
              </a:rPr>
              <a:pPr>
                <a:defRPr/>
              </a:pPr>
              <a:t>3/6/2017</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E246C09-C178-4325-992E-E33F47B16C7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122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5A95D65F-1BA3-4C97-8681-E60F391DA353}" type="datetime1">
              <a:rPr lang="en-US">
                <a:solidFill>
                  <a:prstClr val="black"/>
                </a:solidFill>
              </a:rPr>
              <a:pPr>
                <a:defRPr/>
              </a:pPr>
              <a:t>3/6/2017</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F2FCC34-9FBF-49CE-9C28-854A23A65FA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7861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9"/>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5" name="Chevron 4"/>
          <p:cNvSpPr/>
          <p:nvPr/>
        </p:nvSpPr>
        <p:spPr>
          <a:xfrm>
            <a:off x="3449638" y="3005139"/>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CFA1AFB-8CE4-436A-B663-745D9D8E142F}" type="datetime1">
              <a:rPr lang="en-US">
                <a:solidFill>
                  <a:prstClr val="white"/>
                </a:solidFill>
              </a:rPr>
              <a:pPr>
                <a:defRPr/>
              </a:pPr>
              <a:t>3/6/2017</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9C1A35B-19E3-42AE-8324-4F341463DF1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695818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5077BDF6-2BAE-4C9D-A845-073BB676FB87}" type="datetime1">
              <a:rPr lang="en-US">
                <a:solidFill>
                  <a:prstClr val="white"/>
                </a:solidFill>
              </a:rPr>
              <a:pPr>
                <a:defRPr/>
              </a:pPr>
              <a:t>3/6/2017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2960819-8F4B-4BC9-99B7-CF0442069CD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3557213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DC539908-7D4D-4B11-9FD2-B060FDE84635}" type="datetime1">
              <a:rPr lang="en-US">
                <a:solidFill>
                  <a:prstClr val="black"/>
                </a:solidFill>
              </a:rPr>
              <a:pPr>
                <a:defRPr/>
              </a:pPr>
              <a:t>3/6/2017</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69E6C963-A491-4430-86C4-1D1195889AD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04016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66F6FB2E-6E72-4C8D-86A4-245119056932}" type="datetime1">
              <a:rPr lang="en-US">
                <a:solidFill>
                  <a:prstClr val="white"/>
                </a:solidFill>
              </a:rPr>
              <a:pPr>
                <a:defRPr/>
              </a:pPr>
              <a:t>3/6/2017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E2CC2358-24FD-4168-8D61-0B6480520FF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5181043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DACAAC4-8BB3-4BD7-9394-2E26CB990713}" type="datetime1">
              <a:rPr lang="en-US">
                <a:solidFill>
                  <a:prstClr val="black"/>
                </a:solidFill>
              </a:rPr>
              <a:pPr>
                <a:defRPr/>
              </a:pPr>
              <a:t>3/6/2017</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D84CCA01-C641-42E8-8197-BF09B78F4EF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478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2C0EDAA-BFE9-4D8A-BDD8-04F31E25F3A8}" type="datetime1">
              <a:rPr lang="en-US">
                <a:solidFill>
                  <a:prstClr val="black"/>
                </a:solidFill>
              </a:rPr>
              <a:pPr>
                <a:defRPr/>
              </a:pPr>
              <a:t>3/6/2017</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CC616B51-B1EF-42F6-847C-589750AC7C7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320403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9"/>
            <a:ext cx="4940300"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cs typeface="Arial" charset="0"/>
            </a:endParaRPr>
          </a:p>
        </p:txBody>
      </p:sp>
      <p:sp>
        <p:nvSpPr>
          <p:cNvPr id="6" name="Freeform 15"/>
          <p:cNvSpPr>
            <a:spLocks/>
          </p:cNvSpPr>
          <p:nvPr/>
        </p:nvSpPr>
        <p:spPr bwMode="auto">
          <a:xfrm>
            <a:off x="485775" y="5938837"/>
            <a:ext cx="3690938" cy="933451"/>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7" name="Right Triangle 6"/>
          <p:cNvSpPr>
            <a:spLocks/>
          </p:cNvSpPr>
          <p:nvPr/>
        </p:nvSpPr>
        <p:spPr bwMode="auto">
          <a:xfrm>
            <a:off x="-6042" y="5791254"/>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8" name="Straight Connector 7"/>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7"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10" name="Chevron 9"/>
          <p:cNvSpPr/>
          <p:nvPr/>
        </p:nvSpPr>
        <p:spPr>
          <a:xfrm>
            <a:off x="8477252"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2B538B21-19D7-46AA-BDC5-E7E3C8DD888D}" type="datetime1">
              <a:rPr lang="en-US">
                <a:solidFill>
                  <a:prstClr val="white"/>
                </a:solidFill>
              </a:rPr>
              <a:pPr>
                <a:defRPr/>
              </a:pPr>
              <a:t>3/6/2017</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5008A92-2820-4483-99BB-484F25E5499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34733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9"/>
            <a:ext cx="4940300"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027" name="Freeform 11"/>
          <p:cNvSpPr>
            <a:spLocks/>
          </p:cNvSpPr>
          <p:nvPr/>
        </p:nvSpPr>
        <p:spPr bwMode="auto">
          <a:xfrm>
            <a:off x="485775" y="5938837"/>
            <a:ext cx="3690938" cy="933451"/>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4"/>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9"/>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fld id="{EB099350-169F-4539-A55A-261FABF4C3BC}" type="datetime1">
              <a:rPr lang="en-US">
                <a:solidFill>
                  <a:prstClr val="black"/>
                </a:solidFill>
                <a:latin typeface="Arial" charset="0"/>
                <a:cs typeface="Arial" charset="0"/>
              </a:rPr>
              <a:pPr fontAlgn="base">
                <a:spcBef>
                  <a:spcPct val="0"/>
                </a:spcBef>
                <a:spcAft>
                  <a:spcPct val="0"/>
                </a:spcAft>
                <a:defRPr/>
              </a:pPr>
              <a:t>3/6/2017</a:t>
            </a:fld>
            <a:endParaRPr lang="en-US" dirty="0">
              <a:solidFill>
                <a:prstClr val="black"/>
              </a:solidFill>
              <a:latin typeface="Arial" charset="0"/>
              <a:cs typeface="Arial" charset="0"/>
            </a:endParaRPr>
          </a:p>
        </p:txBody>
      </p:sp>
      <p:sp>
        <p:nvSpPr>
          <p:cNvPr id="22" name="Footer Placeholder 21"/>
          <p:cNvSpPr>
            <a:spLocks noGrp="1"/>
          </p:cNvSpPr>
          <p:nvPr>
            <p:ph type="ftr" sz="quarter" idx="3"/>
          </p:nvPr>
        </p:nvSpPr>
        <p:spPr>
          <a:xfrm>
            <a:off x="4379913" y="6408739"/>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dirty="0">
              <a:solidFill>
                <a:prstClr val="black"/>
              </a:solidFill>
              <a:latin typeface="Arial" charset="0"/>
              <a:cs typeface="Arial" charset="0"/>
            </a:endParaRPr>
          </a:p>
        </p:txBody>
      </p:sp>
      <p:sp>
        <p:nvSpPr>
          <p:cNvPr id="18" name="Slide Number Placeholder 17"/>
          <p:cNvSpPr>
            <a:spLocks noGrp="1"/>
          </p:cNvSpPr>
          <p:nvPr>
            <p:ph type="sldNum" sz="quarter" idx="4"/>
          </p:nvPr>
        </p:nvSpPr>
        <p:spPr>
          <a:xfrm>
            <a:off x="8647113" y="6408739"/>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8F46B6E-DECB-4E0D-AA42-7C6CE04EF1C8}" type="slidenum">
              <a:rPr lang="en-US">
                <a:solidFill>
                  <a:prstClr val="black"/>
                </a:solidFill>
                <a:latin typeface="Arial" charset="0"/>
                <a:cs typeface="Arial" charset="0"/>
              </a:rPr>
              <a:pPr fontAlgn="base">
                <a:spcBef>
                  <a:spcPct val="0"/>
                </a:spcBef>
                <a:spcAft>
                  <a:spcPct val="0"/>
                </a:spcAft>
                <a:defRPr/>
              </a:pPr>
              <a:t>‹#›</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815421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2006583"/>
            <a:ext cx="8610600" cy="3860819"/>
          </a:xfrm>
        </p:spPr>
        <p:txBody>
          <a:bodyPr/>
          <a:lstStyle/>
          <a:p>
            <a:pPr marL="114300" indent="0" algn="ctr" eaLnBrk="1" hangingPunct="1">
              <a:buFont typeface="Arial" charset="0"/>
              <a:buNone/>
            </a:pPr>
            <a:r>
              <a:rPr lang="en-US" altLang="en-US" sz="4400" b="1" dirty="0">
                <a:solidFill>
                  <a:schemeClr val="tx2"/>
                </a:solidFill>
                <a:latin typeface="Arial Black" pitchFamily="34" charset="0"/>
              </a:rPr>
              <a:t>2017 Spring Workshops</a:t>
            </a:r>
          </a:p>
          <a:p>
            <a:pPr marL="114300" indent="0" algn="ctr" eaLnBrk="1" hangingPunct="1">
              <a:buFont typeface="Arial" charset="0"/>
              <a:buNone/>
            </a:pPr>
            <a:endParaRPr lang="en-US" altLang="en-US" sz="4400" b="1" dirty="0">
              <a:latin typeface="Arial Black" pitchFamily="34" charset="0"/>
            </a:endParaRPr>
          </a:p>
          <a:p>
            <a:pPr marL="114300" indent="0" algn="ctr" eaLnBrk="1" hangingPunct="1">
              <a:buFont typeface="Wingdings 3" pitchFamily="18" charset="2"/>
              <a:buNone/>
            </a:pPr>
            <a:endParaRPr lang="en-US" altLang="en-US" sz="4400" b="1" dirty="0">
              <a:latin typeface="Arial Black" pitchFamily="34" charset="0"/>
            </a:endParaRPr>
          </a:p>
          <a:p>
            <a:pPr marL="114300" indent="0" algn="ctr" eaLnBrk="1" hangingPunct="1">
              <a:buFont typeface="Wingdings 3" pitchFamily="18" charset="2"/>
              <a:buNone/>
            </a:pPr>
            <a:r>
              <a:rPr lang="en-US" altLang="en-US" sz="4400" b="1" dirty="0">
                <a:solidFill>
                  <a:schemeClr val="tx2"/>
                </a:solidFill>
                <a:latin typeface="Arial Black" pitchFamily="34" charset="0"/>
              </a:rPr>
              <a:t>Welcome!!</a:t>
            </a:r>
            <a:endParaRPr lang="en-US" altLang="en-US" sz="4400" dirty="0"/>
          </a:p>
        </p:txBody>
      </p:sp>
      <p:sp>
        <p:nvSpPr>
          <p:cNvPr id="2" name="Title 1"/>
          <p:cNvSpPr>
            <a:spLocks noGrp="1"/>
          </p:cNvSpPr>
          <p:nvPr>
            <p:ph type="title"/>
          </p:nvPr>
        </p:nvSpPr>
        <p:spPr>
          <a:xfrm>
            <a:off x="490728" y="304801"/>
            <a:ext cx="7620000" cy="1143000"/>
          </a:xfrm>
        </p:spPr>
        <p:txBody>
          <a:bodyPr>
            <a:normAutofit fontScale="90000"/>
          </a:bodyPr>
          <a:lstStyle/>
          <a:p>
            <a:pPr eaLnBrk="1" fontAlgn="auto" hangingPunct="1">
              <a:spcAft>
                <a:spcPts val="0"/>
              </a:spcAft>
              <a:defRPr/>
            </a:pPr>
            <a:r>
              <a:rPr lang="en-US" dirty="0"/>
              <a:t>		</a:t>
            </a:r>
            <a:br>
              <a:rPr lang="en-US" dirty="0"/>
            </a:br>
            <a:r>
              <a:rPr lang="en-US" dirty="0"/>
              <a:t>			</a:t>
            </a:r>
            <a:br>
              <a:rPr lang="en-US" dirty="0"/>
            </a:br>
            <a:endParaRPr lang="en-US" dirty="0"/>
          </a:p>
        </p:txBody>
      </p:sp>
      <p:pic>
        <p:nvPicPr>
          <p:cNvPr id="9220" name="Picture 6" descr="SCC_Logo_New.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3852"/>
            <a:ext cx="1828799" cy="108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S:\DOC\LOGO\DOC Logo\DOC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10" y="304801"/>
            <a:ext cx="1335118" cy="7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15484"/>
            <a:ext cx="5105400" cy="26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9149" y="1081127"/>
            <a:ext cx="1510604" cy="66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5625" y="823915"/>
            <a:ext cx="1293159" cy="113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728" y="144274"/>
            <a:ext cx="2520696" cy="679641"/>
          </a:xfrm>
          <a:prstGeom prst="rect">
            <a:avLst/>
          </a:prstGeom>
        </p:spPr>
      </p:pic>
    </p:spTree>
    <p:extLst>
      <p:ext uri="{BB962C8B-B14F-4D97-AF65-F5344CB8AC3E}">
        <p14:creationId xmlns:p14="http://schemas.microsoft.com/office/powerpoint/2010/main" val="27617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563561"/>
          </a:xfrm>
        </p:spPr>
        <p:txBody>
          <a:bodyPr>
            <a:normAutofit fontScale="90000"/>
          </a:bodyPr>
          <a:lstStyle/>
          <a:p>
            <a:pPr algn="ctr"/>
            <a:endParaRPr lang="en-US" sz="4400" dirty="0">
              <a:latin typeface="Calibri" panose="020F050202020403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624" y="152400"/>
            <a:ext cx="8334375" cy="573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3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792163"/>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State Water Plan Budget</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771639914"/>
              </p:ext>
            </p:extLst>
          </p:nvPr>
        </p:nvGraphicFramePr>
        <p:xfrm>
          <a:off x="457200" y="1447802"/>
          <a:ext cx="8229600" cy="4315678"/>
        </p:xfrm>
        <a:graphic>
          <a:graphicData uri="http://schemas.openxmlformats.org/drawingml/2006/table">
            <a:tbl>
              <a:tblPr firstRow="1" firstCol="1" bandRow="1"/>
              <a:tblGrid>
                <a:gridCol w="202415">
                  <a:extLst>
                    <a:ext uri="{9D8B030D-6E8A-4147-A177-3AD203B41FA5}">
                      <a16:colId xmlns:a16="http://schemas.microsoft.com/office/drawing/2014/main" val="20000"/>
                    </a:ext>
                  </a:extLst>
                </a:gridCol>
                <a:gridCol w="345518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93703">
                <a:tc>
                  <a:txBody>
                    <a:bodyPr/>
                    <a:lstStyle/>
                    <a:p>
                      <a:pPr marL="0" marR="0" algn="ctr">
                        <a:spcBef>
                          <a:spcPts val="0"/>
                        </a:spcBef>
                        <a:spcAft>
                          <a:spcPts val="0"/>
                        </a:spcAft>
                      </a:pPr>
                      <a:r>
                        <a:rPr lang="en-US" sz="400" b="1" kern="1200" dirty="0">
                          <a:solidFill>
                            <a:srgbClr val="0070C0"/>
                          </a:solidFill>
                          <a:effectLst/>
                          <a:latin typeface="Calibri"/>
                          <a:ea typeface="Calibri"/>
                          <a:cs typeface="Lucida Sans Unicode"/>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w="76200" cap="flat" cmpd="sng" algn="ctr">
                      <a:solidFill>
                        <a:srgbClr val="0070C0"/>
                      </a:solidFill>
                      <a:prstDash val="solid"/>
                      <a:round/>
                      <a:headEnd type="none" w="med" len="med"/>
                      <a:tailEnd type="none" w="med" len="med"/>
                    </a:lnT>
                    <a:lnB>
                      <a:noFill/>
                    </a:lnB>
                  </a:tcPr>
                </a:tc>
                <a:tc>
                  <a:txBody>
                    <a:bodyPr/>
                    <a:lstStyle/>
                    <a:p>
                      <a:pPr marL="0" marR="0" algn="ctr">
                        <a:spcBef>
                          <a:spcPts val="0"/>
                        </a:spcBef>
                        <a:spcAft>
                          <a:spcPts val="0"/>
                        </a:spcAft>
                      </a:pPr>
                      <a:r>
                        <a:rPr lang="en-US" sz="400" b="1" kern="1200" dirty="0">
                          <a:solidFill>
                            <a:srgbClr val="0070C0"/>
                          </a:solidFill>
                          <a:effectLst/>
                          <a:latin typeface="Calibri"/>
                          <a:ea typeface="Calibri"/>
                          <a:cs typeface="Lucida Sans Unicode"/>
                        </a:rPr>
                        <a:t> </a:t>
                      </a:r>
                      <a:endParaRPr lang="en-US" sz="1100" dirty="0">
                        <a:effectLst/>
                        <a:latin typeface="Calibri"/>
                        <a:ea typeface="Calibri"/>
                        <a:cs typeface="Times New Roman"/>
                      </a:endParaRPr>
                    </a:p>
                  </a:txBody>
                  <a:tcPr marL="67456" marR="67456" marT="0" marB="0">
                    <a:lnL>
                      <a:noFill/>
                    </a:lnL>
                    <a:lnR>
                      <a:noFill/>
                    </a:lnR>
                    <a:lnT w="76200" cap="flat" cmpd="sng" algn="ctr">
                      <a:solidFill>
                        <a:srgbClr val="0070C0"/>
                      </a:solidFill>
                      <a:prstDash val="solid"/>
                      <a:round/>
                      <a:headEnd type="none" w="med" len="med"/>
                      <a:tailEnd type="none" w="med" len="med"/>
                    </a:lnT>
                    <a:lnB>
                      <a:noFill/>
                    </a:lnB>
                  </a:tcPr>
                </a:tc>
                <a:tc>
                  <a:txBody>
                    <a:bodyPr/>
                    <a:lstStyle/>
                    <a:p>
                      <a:pPr marL="0" marR="0" algn="ctr">
                        <a:spcBef>
                          <a:spcPts val="0"/>
                        </a:spcBef>
                        <a:spcAft>
                          <a:spcPts val="0"/>
                        </a:spcAft>
                      </a:pPr>
                      <a:r>
                        <a:rPr lang="en-US" sz="300" b="1" dirty="0">
                          <a:solidFill>
                            <a:srgbClr val="0070C0"/>
                          </a:solidFill>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a:noFill/>
                    </a:lnR>
                    <a:lnT w="76200" cap="flat" cmpd="sng" algn="ctr">
                      <a:solidFill>
                        <a:srgbClr val="0070C0"/>
                      </a:solidFill>
                      <a:prstDash val="solid"/>
                      <a:round/>
                      <a:headEnd type="none" w="med" len="med"/>
                      <a:tailEnd type="none" w="med" len="med"/>
                    </a:lnT>
                    <a:lnB>
                      <a:noFill/>
                    </a:lnB>
                  </a:tcPr>
                </a:tc>
                <a:tc>
                  <a:txBody>
                    <a:bodyPr/>
                    <a:lstStyle/>
                    <a:p>
                      <a:pPr marL="0" marR="0" algn="ctr">
                        <a:spcBef>
                          <a:spcPts val="0"/>
                        </a:spcBef>
                        <a:spcAft>
                          <a:spcPts val="0"/>
                        </a:spcAft>
                      </a:pPr>
                      <a:r>
                        <a:rPr lang="en-US" sz="300" b="1"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a:noFill/>
                    </a:lnR>
                    <a:lnT w="76200" cap="flat" cmpd="sng" algn="ctr">
                      <a:solidFill>
                        <a:srgbClr val="0070C0"/>
                      </a:solidFill>
                      <a:prstDash val="solid"/>
                      <a:round/>
                      <a:headEnd type="none" w="med" len="med"/>
                      <a:tailEnd type="none" w="med" len="med"/>
                    </a:lnT>
                    <a:lnB>
                      <a:noFill/>
                    </a:lnB>
                  </a:tcPr>
                </a:tc>
                <a:tc>
                  <a:txBody>
                    <a:bodyPr/>
                    <a:lstStyle/>
                    <a:p>
                      <a:pPr marL="0" marR="0" algn="ctr">
                        <a:spcBef>
                          <a:spcPts val="0"/>
                        </a:spcBef>
                        <a:spcAft>
                          <a:spcPts val="0"/>
                        </a:spcAft>
                      </a:pPr>
                      <a:r>
                        <a:rPr lang="en-US" sz="300" b="1"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0000"/>
                  </a:ext>
                </a:extLst>
              </a:tr>
              <a:tr h="914535">
                <a:tc>
                  <a:txBody>
                    <a:bodyPr/>
                    <a:lstStyle/>
                    <a:p>
                      <a:pPr marL="0" marR="0" algn="ctr">
                        <a:spcBef>
                          <a:spcPts val="0"/>
                        </a:spcBef>
                        <a:spcAft>
                          <a:spcPts val="0"/>
                        </a:spcAft>
                      </a:pPr>
                      <a:r>
                        <a:rPr lang="en-US" sz="2000" b="1" kern="1200" dirty="0">
                          <a:solidFill>
                            <a:srgbClr val="0070C0"/>
                          </a:solidFill>
                          <a:effectLst/>
                          <a:latin typeface="Calibri"/>
                          <a:ea typeface="Calibri"/>
                          <a:cs typeface="Lucida Sans Unicode"/>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r>
                        <a:rPr lang="en-US" sz="3500" b="1" kern="1200" baseline="0" dirty="0">
                          <a:solidFill>
                            <a:schemeClr val="tx1"/>
                          </a:solidFill>
                          <a:effectLst/>
                          <a:latin typeface="Calibri"/>
                          <a:ea typeface="Calibri"/>
                          <a:cs typeface="Lucida Sans Unicode"/>
                        </a:rPr>
                        <a:t>DOC Programs</a:t>
                      </a:r>
                      <a:endParaRPr lang="en-US" sz="1100" baseline="0" dirty="0">
                        <a:solidFill>
                          <a:schemeClr val="tx1"/>
                        </a:solidFill>
                        <a:effectLst/>
                        <a:latin typeface="Calibri"/>
                        <a:ea typeface="Calibri"/>
                        <a:cs typeface="Times New Roman"/>
                      </a:endParaRPr>
                    </a:p>
                  </a:txBody>
                  <a:tcPr marL="67456" marR="67456" marT="0" marB="0" anchor="ctr">
                    <a:lnL>
                      <a:noFill/>
                    </a:lnL>
                    <a:lnR>
                      <a:noFill/>
                    </a:lnR>
                    <a:lnT>
                      <a:noFill/>
                    </a:lnT>
                    <a:lnB>
                      <a:noFill/>
                    </a:lnB>
                  </a:tcPr>
                </a:tc>
                <a:tc>
                  <a:txBody>
                    <a:bodyPr/>
                    <a:lstStyle/>
                    <a:p>
                      <a:pPr marL="0" marR="0" algn="r">
                        <a:spcBef>
                          <a:spcPts val="0"/>
                        </a:spcBef>
                        <a:spcAft>
                          <a:spcPts val="0"/>
                        </a:spcAft>
                      </a:pPr>
                      <a:r>
                        <a:rPr lang="en-US" sz="2800" b="1" dirty="0">
                          <a:solidFill>
                            <a:schemeClr val="tx1"/>
                          </a:solidFill>
                          <a:effectLst/>
                          <a:latin typeface="Calibri"/>
                          <a:ea typeface="Calibri"/>
                          <a:cs typeface="Times New Roman"/>
                        </a:rPr>
                        <a:t>FY 2017</a:t>
                      </a:r>
                      <a:endParaRPr lang="en-US" sz="2800" dirty="0">
                        <a:solidFill>
                          <a:schemeClr val="tx1"/>
                        </a:solidFill>
                        <a:effectLst/>
                        <a:latin typeface="Calibri"/>
                        <a:ea typeface="Calibri"/>
                        <a:cs typeface="Times New Roman"/>
                      </a:endParaRPr>
                    </a:p>
                  </a:txBody>
                  <a:tcPr marL="67456" marR="67456" marT="0" marB="0" anchor="ctr">
                    <a:lnL>
                      <a:noFill/>
                    </a:lnL>
                    <a:lnR>
                      <a:noFill/>
                    </a:lnR>
                    <a:lnT>
                      <a:noFill/>
                    </a:lnT>
                    <a:lnB>
                      <a:noFill/>
                    </a:lnB>
                  </a:tcPr>
                </a:tc>
                <a:tc>
                  <a:txBody>
                    <a:bodyPr/>
                    <a:lstStyle/>
                    <a:p>
                      <a:pPr marL="0" marR="0" algn="r">
                        <a:spcBef>
                          <a:spcPts val="0"/>
                        </a:spcBef>
                        <a:spcAft>
                          <a:spcPts val="0"/>
                        </a:spcAft>
                      </a:pPr>
                      <a:r>
                        <a:rPr lang="en-US" sz="2800" b="1" dirty="0">
                          <a:solidFill>
                            <a:schemeClr val="tx1"/>
                          </a:solidFill>
                          <a:effectLst/>
                          <a:latin typeface="Calibri"/>
                          <a:ea typeface="Calibri"/>
                          <a:cs typeface="Times New Roman"/>
                        </a:rPr>
                        <a:t>FY 2018</a:t>
                      </a:r>
                      <a:endParaRPr lang="en-US" sz="2800" dirty="0">
                        <a:solidFill>
                          <a:schemeClr val="tx1"/>
                        </a:solidFill>
                        <a:effectLst/>
                        <a:latin typeface="Calibri"/>
                        <a:ea typeface="Calibri"/>
                        <a:cs typeface="Times New Roman"/>
                      </a:endParaRPr>
                    </a:p>
                  </a:txBody>
                  <a:tcPr marL="67456" marR="67456" marT="0" marB="0" anchor="ctr">
                    <a:lnL>
                      <a:noFill/>
                    </a:lnL>
                    <a:lnR>
                      <a:noFill/>
                    </a:lnR>
                    <a:lnT>
                      <a:noFill/>
                    </a:lnT>
                    <a:lnB>
                      <a:noFill/>
                    </a:lnB>
                  </a:tcPr>
                </a:tc>
                <a:tc>
                  <a:txBody>
                    <a:bodyPr/>
                    <a:lstStyle/>
                    <a:p>
                      <a:pPr marL="0" marR="0" algn="ctr">
                        <a:spcBef>
                          <a:spcPts val="0"/>
                        </a:spcBef>
                        <a:spcAft>
                          <a:spcPts val="0"/>
                        </a:spcAft>
                      </a:pPr>
                      <a:endParaRPr lang="en-US" sz="1600" b="1" dirty="0">
                        <a:effectLst/>
                        <a:latin typeface="Calibri"/>
                        <a:ea typeface="Calibri"/>
                        <a:cs typeface="Times New Roman"/>
                      </a:endParaRPr>
                    </a:p>
                    <a:p>
                      <a:pPr marL="0" marR="0" algn="ctr">
                        <a:spcBef>
                          <a:spcPts val="0"/>
                        </a:spcBef>
                        <a:spcAft>
                          <a:spcPts val="0"/>
                        </a:spcAft>
                      </a:pPr>
                      <a:r>
                        <a:rPr lang="en-US" sz="2800" b="1" dirty="0">
                          <a:solidFill>
                            <a:srgbClr val="FF0000"/>
                          </a:solidFill>
                          <a:effectLst/>
                          <a:latin typeface="Calibri"/>
                          <a:ea typeface="Calibri"/>
                          <a:cs typeface="Times New Roman"/>
                        </a:rPr>
                        <a:t>HIGHEST</a:t>
                      </a:r>
                      <a:r>
                        <a:rPr lang="en-US" sz="2800" b="1" dirty="0">
                          <a:effectLst/>
                          <a:latin typeface="Calibri"/>
                          <a:ea typeface="Calibri"/>
                          <a:cs typeface="Times New Roman"/>
                        </a:rPr>
                        <a:t> </a:t>
                      </a:r>
                      <a:endParaRPr lang="en-US" sz="28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67640">
                <a:tc>
                  <a:txBody>
                    <a:bodyPr/>
                    <a:lstStyle/>
                    <a:p>
                      <a:pPr marL="0" marR="0">
                        <a:spcBef>
                          <a:spcPts val="0"/>
                        </a:spcBef>
                        <a:spcAft>
                          <a:spcPts val="0"/>
                        </a:spcAft>
                      </a:pPr>
                      <a:r>
                        <a:rPr lang="en-US" sz="1100" dirty="0">
                          <a:effectLst/>
                          <a:latin typeface="Calibri"/>
                          <a:ea typeface="Calibri"/>
                          <a:cs typeface="Times New Roman"/>
                        </a:rPr>
                        <a:t> </a:t>
                      </a: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100" dirty="0">
                          <a:effectLst/>
                          <a:latin typeface="Calibri"/>
                          <a:ea typeface="Calibri"/>
                          <a:cs typeface="Times New Roman"/>
                        </a:rPr>
                        <a:t> </a:t>
                      </a:r>
                    </a:p>
                  </a:txBody>
                  <a:tcPr marL="67456" marR="67456" marT="0" marB="0">
                    <a:lnL>
                      <a:noFill/>
                    </a:lnL>
                    <a:lnR>
                      <a:noFill/>
                    </a:lnR>
                    <a:lnT>
                      <a:noFill/>
                    </a:lnT>
                    <a:lnB>
                      <a:noFill/>
                    </a:lnB>
                  </a:tcPr>
                </a:tc>
                <a:tc>
                  <a:txBody>
                    <a:bodyPr/>
                    <a:lstStyle/>
                    <a:p>
                      <a:pPr marL="0" marR="0">
                        <a:spcBef>
                          <a:spcPts val="0"/>
                        </a:spcBef>
                        <a:spcAft>
                          <a:spcPts val="0"/>
                        </a:spcAft>
                      </a:pPr>
                      <a:r>
                        <a:rPr lang="en-US" sz="1100" dirty="0">
                          <a:solidFill>
                            <a:schemeClr val="tx1"/>
                          </a:solidFill>
                          <a:effectLst/>
                          <a:latin typeface="Calibri"/>
                          <a:ea typeface="Calibri"/>
                          <a:cs typeface="Times New Roman"/>
                        </a:rPr>
                        <a:t> </a:t>
                      </a:r>
                    </a:p>
                  </a:txBody>
                  <a:tcPr marL="67456" marR="67456" marT="0" marB="0">
                    <a:lnL>
                      <a:noFill/>
                    </a:lnL>
                    <a:lnR>
                      <a:noFill/>
                    </a:lnR>
                    <a:lnT>
                      <a:noFill/>
                    </a:lnT>
                    <a:lnB>
                      <a:noFill/>
                    </a:lnB>
                  </a:tcPr>
                </a:tc>
                <a:tc>
                  <a:txBody>
                    <a:bodyPr/>
                    <a:lstStyle/>
                    <a:p>
                      <a:pPr marL="0" marR="0">
                        <a:spcBef>
                          <a:spcPts val="0"/>
                        </a:spcBef>
                        <a:spcAft>
                          <a:spcPts val="0"/>
                        </a:spcAft>
                      </a:pPr>
                      <a:r>
                        <a:rPr lang="en-US" sz="1100" dirty="0">
                          <a:solidFill>
                            <a:schemeClr val="tx1"/>
                          </a:solidFill>
                          <a:effectLst/>
                          <a:latin typeface="Calibri"/>
                          <a:ea typeface="Calibri"/>
                          <a:cs typeface="Times New Roman"/>
                        </a:rPr>
                        <a:t> </a:t>
                      </a:r>
                    </a:p>
                  </a:txBody>
                  <a:tcPr marL="67456" marR="67456" marT="0" marB="0">
                    <a:lnL>
                      <a:noFill/>
                    </a:lnL>
                    <a:lnR>
                      <a:noFill/>
                    </a:lnR>
                    <a:lnT>
                      <a:noFill/>
                    </a:lnT>
                    <a:lnB>
                      <a:noFill/>
                    </a:lnB>
                  </a:tcPr>
                </a:tc>
                <a:tc>
                  <a:txBody>
                    <a:bodyPr/>
                    <a:lstStyle/>
                    <a:p>
                      <a:pPr marL="0" marR="0">
                        <a:spcBef>
                          <a:spcPts val="0"/>
                        </a:spcBef>
                        <a:spcAft>
                          <a:spcPts val="0"/>
                        </a:spcAft>
                      </a:pPr>
                      <a:r>
                        <a:rPr lang="en-US" sz="1100" dirty="0">
                          <a:effectLst/>
                          <a:latin typeface="Calibri"/>
                          <a:ea typeface="Calibri"/>
                          <a:cs typeface="Times New Roman"/>
                        </a:rPr>
                        <a:t> </a:t>
                      </a: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Conservation District Aid</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$2,092,637</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$2,000,000</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$2,325,000</a:t>
                      </a: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Water Resources Cost-Share</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$1,948,289</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$1,727,387</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$5,736,772</a:t>
                      </a: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Non-Point Pollution Cost-Share</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$1,858,350</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$1,503,015</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$3,623,854 </a:t>
                      </a:r>
                      <a:endParaRPr lang="en-US" sz="1100" dirty="0">
                        <a:solidFill>
                          <a:srgbClr val="FF0000"/>
                        </a:solidFill>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Watershed Dam Construction</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$576,434</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$511,076</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$1,577,248 </a:t>
                      </a:r>
                      <a:endParaRPr lang="en-US" sz="1100" dirty="0">
                        <a:solidFill>
                          <a:srgbClr val="FF0000"/>
                        </a:solidFill>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Water Supply Restoration / MSL</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$281,312</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$0</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CREP / WTAP </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$449,578</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$177,324</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1.4 Mil/700K </a:t>
                      </a:r>
                      <a:endParaRPr lang="en-US" sz="1100" dirty="0">
                        <a:solidFill>
                          <a:srgbClr val="FF0000"/>
                        </a:solidFill>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Water Quality Buffer Initiative</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$249,792</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$88,662</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$350,000 </a:t>
                      </a:r>
                      <a:endParaRPr lang="en-US" sz="1100" dirty="0">
                        <a:solidFill>
                          <a:srgbClr val="FF0000"/>
                        </a:solidFill>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04845">
                <a:tc>
                  <a:txBody>
                    <a:bodyPr/>
                    <a:lstStyle/>
                    <a:p>
                      <a:pPr marL="0" marR="0">
                        <a:spcBef>
                          <a:spcPts val="0"/>
                        </a:spcBef>
                        <a:spcAft>
                          <a:spcPts val="0"/>
                        </a:spcAf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effectLst/>
                          <a:latin typeface="Calibri"/>
                          <a:ea typeface="Calibri"/>
                          <a:cs typeface="Times New Roman"/>
                        </a:rPr>
                        <a:t>Riparian &amp; Wetland</a:t>
                      </a:r>
                      <a:endParaRPr lang="en-US" sz="11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$152,651</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$135,343</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rgbClr val="FF0000"/>
                          </a:solidFill>
                          <a:effectLst/>
                          <a:latin typeface="Calibri"/>
                          <a:ea typeface="Calibri"/>
                          <a:cs typeface="Times New Roman"/>
                        </a:rPr>
                        <a:t>$300,000 </a:t>
                      </a:r>
                      <a:endParaRPr lang="en-US" sz="1100" dirty="0">
                        <a:solidFill>
                          <a:srgbClr val="FF0000"/>
                        </a:solidFill>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67640">
                <a:tc>
                  <a:txBody>
                    <a:bodyPr/>
                    <a:lstStyle/>
                    <a:p>
                      <a:pPr marL="0" marR="0">
                        <a:spcBef>
                          <a:spcPts val="0"/>
                        </a:spcBef>
                        <a:spcAft>
                          <a:spcPts val="0"/>
                        </a:spcAft>
                      </a:pPr>
                      <a:r>
                        <a:rPr lang="en-US" sz="1100" dirty="0">
                          <a:effectLst/>
                          <a:latin typeface="Calibri"/>
                          <a:ea typeface="Calibri"/>
                          <a:cs typeface="Times New Roman"/>
                        </a:rPr>
                        <a:t> </a:t>
                      </a: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100" dirty="0">
                          <a:effectLst/>
                          <a:latin typeface="Calibri"/>
                          <a:ea typeface="Calibri"/>
                          <a:cs typeface="Times New Roman"/>
                        </a:rPr>
                        <a:t> </a:t>
                      </a:r>
                    </a:p>
                  </a:txBody>
                  <a:tcPr marL="67456" marR="67456" marT="0" marB="0">
                    <a:lnL>
                      <a:noFill/>
                    </a:lnL>
                    <a:lnR>
                      <a:noFill/>
                    </a:lnR>
                    <a:lnT>
                      <a:noFill/>
                    </a:lnT>
                    <a:lnB>
                      <a:noFill/>
                    </a:lnB>
                  </a:tcPr>
                </a:tc>
                <a:tc>
                  <a:txBody>
                    <a:bodyPr/>
                    <a:lstStyle/>
                    <a:p>
                      <a:pPr marL="0" marR="0" algn="r">
                        <a:spcBef>
                          <a:spcPts val="0"/>
                        </a:spcBef>
                        <a:spcAft>
                          <a:spcPts val="0"/>
                        </a:spcAft>
                      </a:pP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1100" dirty="0">
                          <a:solidFill>
                            <a:schemeClr val="tx1"/>
                          </a:solidFill>
                          <a:effectLst/>
                          <a:latin typeface="Calibri"/>
                          <a:ea typeface="Calibri"/>
                          <a:cs typeface="Times New Roman"/>
                        </a:rPr>
                        <a:t> </a:t>
                      </a:r>
                    </a:p>
                  </a:txBody>
                  <a:tcPr marL="67456" marR="67456" marT="0" marB="0">
                    <a:lnL>
                      <a:noFill/>
                    </a:lnL>
                    <a:lnR>
                      <a:noFill/>
                    </a:lnR>
                    <a:lnT>
                      <a:noFill/>
                    </a:lnT>
                    <a:lnB>
                      <a:noFill/>
                    </a:lnB>
                  </a:tcPr>
                </a:tc>
                <a:tc>
                  <a:txBody>
                    <a:bodyPr/>
                    <a:lstStyle/>
                    <a:p>
                      <a:pPr marL="0" marR="0" algn="r">
                        <a:spcBef>
                          <a:spcPts val="0"/>
                        </a:spcBef>
                        <a:spcAft>
                          <a:spcPts val="0"/>
                        </a:spcAft>
                      </a:pPr>
                      <a:r>
                        <a:rPr lang="en-US" sz="1100" dirty="0">
                          <a:effectLst/>
                          <a:latin typeface="Calibri"/>
                          <a:ea typeface="Calibri"/>
                          <a:cs typeface="Times New Roman"/>
                        </a:rPr>
                        <a:t> </a:t>
                      </a: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04845">
                <a:tc>
                  <a:txBody>
                    <a:bodyPr/>
                    <a:lstStyle/>
                    <a:p>
                      <a:pPr marL="0" marR="0" algn="r">
                        <a:spcBef>
                          <a:spcPts val="0"/>
                        </a:spcBef>
                        <a:spcAft>
                          <a:spcPts val="0"/>
                        </a:spcAft>
                      </a:pPr>
                      <a:r>
                        <a:rPr lang="en-US" sz="2000" b="1"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800" b="1" dirty="0">
                          <a:effectLst/>
                          <a:latin typeface="Calibri"/>
                          <a:ea typeface="Calibri"/>
                          <a:cs typeface="Times New Roman"/>
                        </a:rPr>
                        <a:t>TOTAL</a:t>
                      </a:r>
                      <a:endParaRPr lang="en-US" sz="2800" dirty="0">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pPr>
                      <a:r>
                        <a:rPr lang="en-US" sz="2000" dirty="0">
                          <a:solidFill>
                            <a:schemeClr val="tx1"/>
                          </a:solidFill>
                          <a:effectLst/>
                          <a:latin typeface="Calibri"/>
                          <a:ea typeface="Calibri"/>
                          <a:cs typeface="Times New Roman"/>
                        </a:rPr>
                        <a:t>$7,605,505</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tabLst>
                          <a:tab pos="514350" algn="l"/>
                        </a:tabLst>
                      </a:pPr>
                      <a:r>
                        <a:rPr lang="en-US" sz="2000" dirty="0">
                          <a:solidFill>
                            <a:schemeClr val="tx1"/>
                          </a:solidFill>
                          <a:effectLst/>
                          <a:latin typeface="Calibri"/>
                          <a:ea typeface="Calibri"/>
                          <a:cs typeface="Times New Roman"/>
                        </a:rPr>
                        <a:t>   $6,142,807</a:t>
                      </a:r>
                      <a:endParaRPr lang="en-US" sz="1100" dirty="0">
                        <a:solidFill>
                          <a:schemeClr val="tx1"/>
                        </a:solidFill>
                        <a:effectLst/>
                        <a:latin typeface="Calibri"/>
                        <a:ea typeface="Calibri"/>
                        <a:cs typeface="Times New Roman"/>
                      </a:endParaRPr>
                    </a:p>
                  </a:txBody>
                  <a:tcPr marL="67456" marR="67456" marT="0" marB="0">
                    <a:lnL>
                      <a:noFill/>
                    </a:lnL>
                    <a:lnR>
                      <a:noFill/>
                    </a:lnR>
                    <a:lnT>
                      <a:noFill/>
                    </a:lnT>
                    <a:lnB>
                      <a:noFill/>
                    </a:lnB>
                  </a:tcPr>
                </a:tc>
                <a:tc>
                  <a:txBody>
                    <a:bodyPr/>
                    <a:lstStyle/>
                    <a:p>
                      <a:pPr marL="0" marR="0" algn="r">
                        <a:spcBef>
                          <a:spcPts val="0"/>
                        </a:spcBef>
                        <a:spcAft>
                          <a:spcPts val="0"/>
                        </a:spcAft>
                        <a:tabLst>
                          <a:tab pos="514350" algn="l"/>
                        </a:tabLst>
                      </a:pPr>
                      <a:r>
                        <a:rPr lang="en-US" sz="20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80">
                <a:tc>
                  <a:txBody>
                    <a:bodyPr/>
                    <a:lstStyle/>
                    <a:p>
                      <a:pPr marL="0" marR="0" algn="r">
                        <a:spcBef>
                          <a:spcPts val="0"/>
                        </a:spcBef>
                        <a:spcAft>
                          <a:spcPts val="0"/>
                        </a:spcAft>
                      </a:pPr>
                      <a:r>
                        <a:rPr lang="en-US" sz="700" b="1"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76200" cap="flat" cmpd="sng" algn="ctr">
                      <a:solidFill>
                        <a:srgbClr val="0070C0"/>
                      </a:solidFill>
                      <a:prstDash val="solid"/>
                      <a:round/>
                      <a:headEnd type="none" w="med" len="med"/>
                      <a:tailEnd type="none" w="med" len="med"/>
                    </a:lnL>
                    <a:lnR>
                      <a:noFill/>
                    </a:lnR>
                    <a:lnT>
                      <a:noFill/>
                    </a:lnT>
                    <a:lnB w="76200" cap="flat" cmpd="sng" algn="ctr">
                      <a:solidFill>
                        <a:srgbClr val="0070C0"/>
                      </a:solidFill>
                      <a:prstDash val="solid"/>
                      <a:round/>
                      <a:headEnd type="none" w="med" len="med"/>
                      <a:tailEnd type="none" w="med" len="med"/>
                    </a:lnB>
                  </a:tcPr>
                </a:tc>
                <a:tc>
                  <a:txBody>
                    <a:bodyPr/>
                    <a:lstStyle/>
                    <a:p>
                      <a:pPr marL="0" marR="0" algn="r">
                        <a:spcBef>
                          <a:spcPts val="0"/>
                        </a:spcBef>
                        <a:spcAft>
                          <a:spcPts val="0"/>
                        </a:spcAft>
                      </a:pPr>
                      <a:r>
                        <a:rPr lang="en-US" sz="700" b="1"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a:noFill/>
                    </a:lnR>
                    <a:lnT>
                      <a:noFill/>
                    </a:lnT>
                    <a:lnB w="76200" cap="flat" cmpd="sng" algn="ctr">
                      <a:solidFill>
                        <a:srgbClr val="0070C0"/>
                      </a:solidFill>
                      <a:prstDash val="solid"/>
                      <a:round/>
                      <a:headEnd type="none" w="med" len="med"/>
                      <a:tailEnd type="none" w="med" len="med"/>
                    </a:lnB>
                  </a:tcPr>
                </a:tc>
                <a:tc>
                  <a:txBody>
                    <a:bodyPr/>
                    <a:lstStyle/>
                    <a:p>
                      <a:pPr marL="0" marR="0" algn="r">
                        <a:spcBef>
                          <a:spcPts val="0"/>
                        </a:spcBef>
                        <a:spcAft>
                          <a:spcPts val="0"/>
                        </a:spcAft>
                      </a:pPr>
                      <a:r>
                        <a:rPr lang="en-US" sz="700" dirty="0">
                          <a:solidFill>
                            <a:srgbClr val="0070C0"/>
                          </a:solidFill>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a:noFill/>
                    </a:lnR>
                    <a:lnT>
                      <a:noFill/>
                    </a:lnT>
                    <a:lnB w="76200" cap="flat" cmpd="sng" algn="ctr">
                      <a:solidFill>
                        <a:srgbClr val="0070C0"/>
                      </a:solidFill>
                      <a:prstDash val="solid"/>
                      <a:round/>
                      <a:headEnd type="none" w="med" len="med"/>
                      <a:tailEnd type="none" w="med" len="med"/>
                    </a:lnB>
                  </a:tcPr>
                </a:tc>
                <a:tc>
                  <a:txBody>
                    <a:bodyPr/>
                    <a:lstStyle/>
                    <a:p>
                      <a:pPr marL="0" marR="0" algn="r">
                        <a:spcBef>
                          <a:spcPts val="0"/>
                        </a:spcBef>
                        <a:spcAft>
                          <a:spcPts val="0"/>
                        </a:spcAft>
                        <a:tabLst>
                          <a:tab pos="514350" algn="l"/>
                        </a:tabLst>
                      </a:pPr>
                      <a:r>
                        <a:rPr lang="en-US" sz="7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a:noFill/>
                    </a:lnR>
                    <a:lnT>
                      <a:noFill/>
                    </a:lnT>
                    <a:lnB w="76200" cap="flat" cmpd="sng" algn="ctr">
                      <a:solidFill>
                        <a:srgbClr val="0070C0"/>
                      </a:solidFill>
                      <a:prstDash val="solid"/>
                      <a:round/>
                      <a:headEnd type="none" w="med" len="med"/>
                      <a:tailEnd type="none" w="med" len="med"/>
                    </a:lnB>
                  </a:tcPr>
                </a:tc>
                <a:tc>
                  <a:txBody>
                    <a:bodyPr/>
                    <a:lstStyle/>
                    <a:p>
                      <a:pPr marL="0" marR="0" algn="r">
                        <a:spcBef>
                          <a:spcPts val="0"/>
                        </a:spcBef>
                        <a:spcAft>
                          <a:spcPts val="0"/>
                        </a:spcAft>
                        <a:tabLst>
                          <a:tab pos="514350" algn="l"/>
                        </a:tabLst>
                      </a:pPr>
                      <a:r>
                        <a:rPr lang="en-US" sz="7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a:noFill/>
                    </a:lnL>
                    <a:lnR w="76200" cap="flat" cmpd="sng" algn="ctr">
                      <a:solidFill>
                        <a:srgbClr val="0070C0"/>
                      </a:solidFill>
                      <a:prstDash val="solid"/>
                      <a:round/>
                      <a:headEnd type="none" w="med" len="med"/>
                      <a:tailEnd type="none" w="med" len="med"/>
                    </a:lnR>
                    <a:lnT>
                      <a:noFill/>
                    </a:lnT>
                    <a:lnB w="762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4"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89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marL="457200" indent="-457200" eaLnBrk="1" hangingPunct="1">
              <a:buClrTx/>
              <a:buFont typeface="Arial" panose="020B0604020202020204" pitchFamily="34" charset="0"/>
              <a:buChar char="•"/>
              <a:tabLst>
                <a:tab pos="4003675" algn="l"/>
              </a:tabLst>
            </a:pPr>
            <a:r>
              <a:rPr lang="en-US" altLang="en-US" sz="3600" dirty="0">
                <a:latin typeface="Calibri" panose="020F0502020204030204" pitchFamily="34" charset="0"/>
              </a:rPr>
              <a:t>Prioritizing DOC budget</a:t>
            </a:r>
          </a:p>
          <a:p>
            <a:pPr marL="457200" lvl="1" indent="0" eaLnBrk="1" hangingPunct="1">
              <a:buClrTx/>
              <a:buNone/>
              <a:tabLst>
                <a:tab pos="4003675" algn="l"/>
              </a:tabLst>
            </a:pPr>
            <a:r>
              <a:rPr lang="en-US" altLang="en-US" sz="2500" dirty="0">
                <a:latin typeface="Calibri" panose="020F0502020204030204" pitchFamily="34" charset="0"/>
              </a:rPr>
              <a:t>1)  Aid to Conservation Districts</a:t>
            </a:r>
          </a:p>
          <a:p>
            <a:pPr marL="457200" lvl="1" indent="0" eaLnBrk="1" hangingPunct="1">
              <a:buClrTx/>
              <a:buNone/>
              <a:tabLst>
                <a:tab pos="4003675" algn="l"/>
              </a:tabLst>
            </a:pPr>
            <a:r>
              <a:rPr lang="en-US" altLang="en-US" sz="2500" dirty="0">
                <a:latin typeface="Calibri" panose="020F0502020204030204" pitchFamily="34" charset="0"/>
              </a:rPr>
              <a:t>2)  Water Resources Cost-Share Program</a:t>
            </a:r>
          </a:p>
          <a:p>
            <a:pPr marL="457200" lvl="1" indent="0" eaLnBrk="1" hangingPunct="1">
              <a:buClrTx/>
              <a:buNone/>
              <a:tabLst>
                <a:tab pos="4003675" algn="l"/>
              </a:tabLst>
            </a:pPr>
            <a:r>
              <a:rPr lang="en-US" altLang="en-US" sz="2500" dirty="0">
                <a:latin typeface="Calibri" panose="020F0502020204030204" pitchFamily="34" charset="0"/>
              </a:rPr>
              <a:t>3)  Non-Point Source Pollution Control Cost-Share Program</a:t>
            </a:r>
          </a:p>
          <a:p>
            <a:pPr marL="457200" lvl="1" indent="0" eaLnBrk="1" hangingPunct="1">
              <a:buClrTx/>
              <a:buNone/>
              <a:tabLst>
                <a:tab pos="4003675" algn="l"/>
              </a:tabLst>
            </a:pPr>
            <a:r>
              <a:rPr lang="en-US" altLang="en-US" sz="2500" dirty="0">
                <a:latin typeface="Calibri" panose="020F0502020204030204" pitchFamily="34" charset="0"/>
              </a:rPr>
              <a:t>4)  Water Conservation Programs (WTAP &amp; CREP)</a:t>
            </a:r>
          </a:p>
          <a:p>
            <a:pPr marL="457200" lvl="1" indent="0" eaLnBrk="1" hangingPunct="1">
              <a:buClrTx/>
              <a:buNone/>
              <a:tabLst>
                <a:tab pos="4003675" algn="l"/>
              </a:tabLst>
            </a:pPr>
            <a:r>
              <a:rPr lang="en-US" altLang="en-US" sz="2500" dirty="0">
                <a:latin typeface="Calibri" panose="020F0502020204030204" pitchFamily="34" charset="0"/>
              </a:rPr>
              <a:t>5)  Watershed Dam Construction Program</a:t>
            </a:r>
          </a:p>
          <a:p>
            <a:pPr marL="457200" lvl="1" indent="0" eaLnBrk="1" hangingPunct="1">
              <a:buClrTx/>
              <a:buNone/>
              <a:tabLst>
                <a:tab pos="4003675" algn="l"/>
              </a:tabLst>
            </a:pPr>
            <a:r>
              <a:rPr lang="en-US" altLang="en-US" sz="2500" dirty="0">
                <a:latin typeface="Calibri" panose="020F0502020204030204" pitchFamily="34" charset="0"/>
              </a:rPr>
              <a:t>6)  Riparian &amp; Wetland Protection Program</a:t>
            </a:r>
          </a:p>
          <a:p>
            <a:pPr marL="457200" lvl="1" indent="0" eaLnBrk="1" hangingPunct="1">
              <a:buClrTx/>
              <a:buNone/>
              <a:tabLst>
                <a:tab pos="4003675" algn="l"/>
              </a:tabLst>
            </a:pPr>
            <a:r>
              <a:rPr lang="en-US" altLang="en-US" sz="2500" dirty="0">
                <a:latin typeface="Calibri" panose="020F0502020204030204" pitchFamily="34" charset="0"/>
              </a:rPr>
              <a:t>7)  Kansas Water Quality Buffer Initiative Program</a:t>
            </a:r>
          </a:p>
          <a:p>
            <a:pPr marL="457200" lvl="1" indent="0" eaLnBrk="1" hangingPunct="1">
              <a:buClrTx/>
              <a:buNone/>
              <a:tabLst>
                <a:tab pos="4003675" algn="l"/>
              </a:tabLst>
            </a:pPr>
            <a:r>
              <a:rPr lang="en-US" altLang="en-US" sz="2500" dirty="0">
                <a:latin typeface="Calibri" panose="020F0502020204030204" pitchFamily="34" charset="0"/>
              </a:rPr>
              <a:t>8)  Water Supply Restoration Program</a:t>
            </a:r>
          </a:p>
          <a:p>
            <a:pPr marL="457200" lvl="1" indent="0" eaLnBrk="1" hangingPunct="1">
              <a:buClrTx/>
              <a:buNone/>
              <a:tabLst>
                <a:tab pos="4003675" algn="l"/>
              </a:tabLst>
            </a:pPr>
            <a:r>
              <a:rPr lang="en-US" altLang="en-US" sz="2500" dirty="0">
                <a:latin typeface="Calibri" panose="020F0502020204030204" pitchFamily="34" charset="0"/>
              </a:rPr>
              <a:t>9)  Multipurpose Small Lakes Program</a:t>
            </a:r>
          </a:p>
          <a:p>
            <a:pPr marL="114300" indent="0" eaLnBrk="1" hangingPunct="1">
              <a:buNone/>
              <a:tabLst>
                <a:tab pos="4003675" algn="l"/>
              </a:tabLst>
            </a:pPr>
            <a:endParaRPr lang="en-US" altLang="en-US" sz="2800" dirty="0">
              <a:latin typeface="Calibri" panose="020F0502020204030204" pitchFamily="34" charset="0"/>
            </a:endParaRPr>
          </a:p>
        </p:txBody>
      </p:sp>
      <p:sp>
        <p:nvSpPr>
          <p:cNvPr id="2" name="Title 1"/>
          <p:cNvSpPr>
            <a:spLocks noGrp="1"/>
          </p:cNvSpPr>
          <p:nvPr>
            <p:ph type="title"/>
          </p:nvPr>
        </p:nvSpPr>
        <p:spPr/>
        <p:txBody>
          <a:bodyPr>
            <a:noAutofit/>
          </a:bodyPr>
          <a:lstStyle/>
          <a:p>
            <a:pPr algn="ctr" eaLnBrk="1" fontAlgn="auto" hangingPunct="1">
              <a:spcAft>
                <a:spcPts val="0"/>
              </a:spcAft>
              <a:defRPr/>
            </a:pPr>
            <a:r>
              <a:rPr lang="en-US" sz="3600" dirty="0">
                <a:solidFill>
                  <a:srgbClr val="0070C0"/>
                </a:solidFill>
                <a:latin typeface="Arial Black" panose="020B0A04020102020204" pitchFamily="34" charset="0"/>
              </a:rPr>
              <a:t>SCC Prioritization of SWP Funds</a:t>
            </a:r>
          </a:p>
        </p:txBody>
      </p:sp>
      <p:sp>
        <p:nvSpPr>
          <p:cNvPr id="5" name="Title 1"/>
          <p:cNvSpPr txBox="1">
            <a:spLocks/>
          </p:cNvSpPr>
          <p:nvPr/>
        </p:nvSpPr>
        <p:spPr>
          <a:xfrm>
            <a:off x="457200" y="381000"/>
            <a:ext cx="8229600" cy="914400"/>
          </a:xfrm>
          <a:prstGeom prst="rect">
            <a:avLst/>
          </a:prstGeom>
          <a:ln w="38100">
            <a:solidFill>
              <a:srgbClr val="0000FF"/>
            </a:solidFill>
          </a:ln>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sz="4000" dirty="0">
              <a:solidFill>
                <a:srgbClr val="0070C0"/>
              </a:solidFill>
            </a:endParaRPr>
          </a:p>
        </p:txBody>
      </p:sp>
      <p:pic>
        <p:nvPicPr>
          <p:cNvPr id="6"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68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600200"/>
            <a:ext cx="8229600" cy="4495800"/>
          </a:xfrm>
        </p:spPr>
        <p:txBody>
          <a:bodyPr/>
          <a:lstStyle/>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en-US" sz="3600" dirty="0">
                <a:solidFill>
                  <a:prstClr val="black"/>
                </a:solidFill>
                <a:latin typeface="Calibri" panose="020F0502020204030204"/>
              </a:rPr>
              <a:t>Kansas Projects with DOC as a Partner</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600" dirty="0">
                <a:solidFill>
                  <a:prstClr val="black"/>
                </a:solidFill>
                <a:latin typeface="Calibri" panose="020F0502020204030204"/>
              </a:rPr>
              <a:t>Improving Water Quality through implementation of forestry practices and the assessment of riparian systems in Kansas priority watersheds (KSU-Kansas Forest Service)</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600" dirty="0">
                <a:solidFill>
                  <a:prstClr val="black"/>
                </a:solidFill>
                <a:latin typeface="Calibri" panose="020F0502020204030204"/>
              </a:rPr>
              <a:t>Middle &amp; Lower Neosho River Water Quality Project (OK / KS)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600" dirty="0">
                <a:solidFill>
                  <a:prstClr val="black"/>
                </a:solidFill>
                <a:latin typeface="Calibri" panose="020F0502020204030204"/>
              </a:rPr>
              <a:t>Milford Lake Harmful Blue-Green Algal Blooms</a:t>
            </a:r>
          </a:p>
          <a:p>
            <a:pPr marL="1371600" lvl="2" indent="-457200" eaLnBrk="1" fontAlgn="auto" hangingPunct="1">
              <a:lnSpc>
                <a:spcPct val="90000"/>
              </a:lnSpc>
              <a:spcBef>
                <a:spcPts val="1000"/>
              </a:spcBef>
              <a:spcAft>
                <a:spcPts val="0"/>
              </a:spcAft>
              <a:buClrTx/>
              <a:buFont typeface="Wingdings" panose="05000000000000000000" pitchFamily="2" charset="2"/>
              <a:buChar char="§"/>
              <a:defRPr/>
            </a:pPr>
            <a:r>
              <a:rPr lang="en-US" sz="2600" dirty="0">
                <a:solidFill>
                  <a:prstClr val="black"/>
                </a:solidFill>
                <a:latin typeface="Calibri" panose="020F0502020204030204"/>
              </a:rPr>
              <a:t>Being developed (lead partner KWO)</a:t>
            </a: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1066800"/>
          </a:xfrm>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Regional Conservation Partnership Program</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34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600200"/>
            <a:ext cx="8229600" cy="4495800"/>
          </a:xfrm>
        </p:spPr>
        <p:txBody>
          <a:bodyPr/>
          <a:lstStyle/>
          <a:p>
            <a:pPr marL="457200" indent="-457200" eaLnBrk="1" fontAlgn="auto" hangingPunct="1">
              <a:lnSpc>
                <a:spcPct val="90000"/>
              </a:lnSpc>
              <a:spcBef>
                <a:spcPts val="1000"/>
              </a:spcBef>
              <a:spcAft>
                <a:spcPts val="0"/>
              </a:spcAft>
              <a:buClrTx/>
              <a:buFont typeface="Arial" panose="020B0604020202020204" pitchFamily="34" charset="0"/>
              <a:buChar char="•"/>
              <a:defRPr/>
            </a:pPr>
            <a:r>
              <a:rPr lang="en-US" sz="3600" dirty="0">
                <a:solidFill>
                  <a:prstClr val="black"/>
                </a:solidFill>
                <a:latin typeface="Calibri" panose="020F0502020204030204"/>
              </a:rPr>
              <a:t>Other Kansas Projects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900" dirty="0">
                <a:solidFill>
                  <a:prstClr val="black"/>
                </a:solidFill>
                <a:latin typeface="Calibri" panose="020F0502020204030204"/>
              </a:rPr>
              <a:t>Advanced Irrigation Water Management on the High Plains Aquifer in Kansas (SW Groundwater </a:t>
            </a:r>
            <a:r>
              <a:rPr lang="en-US" sz="2900" dirty="0" err="1">
                <a:solidFill>
                  <a:prstClr val="black"/>
                </a:solidFill>
                <a:latin typeface="Calibri" panose="020F0502020204030204"/>
              </a:rPr>
              <a:t>Mgmt</a:t>
            </a:r>
            <a:r>
              <a:rPr lang="en-US" sz="2900" dirty="0">
                <a:solidFill>
                  <a:prstClr val="black"/>
                </a:solidFill>
                <a:latin typeface="Calibri" panose="020F0502020204030204"/>
              </a:rPr>
              <a:t> District #3)</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900" dirty="0">
                <a:solidFill>
                  <a:prstClr val="black"/>
                </a:solidFill>
                <a:latin typeface="Calibri" panose="020F0502020204030204"/>
              </a:rPr>
              <a:t>Pheasant Initiative (KDWPT)</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900" dirty="0">
                <a:solidFill>
                  <a:prstClr val="black"/>
                </a:solidFill>
                <a:latin typeface="Calibri" panose="020F0502020204030204"/>
              </a:rPr>
              <a:t>Grassland Birds and Grazing Land Enhancement Initiative (KDWPT)</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900" dirty="0">
                <a:solidFill>
                  <a:prstClr val="black"/>
                </a:solidFill>
                <a:latin typeface="Calibri" panose="020F0502020204030204"/>
              </a:rPr>
              <a:t>Native Grazing Lands Protection in the Plains (The Nature Conservancy)</a:t>
            </a:r>
            <a:endParaRPr lang="en-US" sz="2900" i="1" dirty="0">
              <a:solidFill>
                <a:prstClr val="black"/>
              </a:solidFill>
              <a:latin typeface="Calibri" panose="020F0502020204030204"/>
            </a:endParaRPr>
          </a:p>
          <a:p>
            <a:pPr marL="484188" lvl="1" eaLnBrk="1" fontAlgn="auto" hangingPunct="1">
              <a:lnSpc>
                <a:spcPct val="90000"/>
              </a:lnSpc>
              <a:spcBef>
                <a:spcPts val="1000"/>
              </a:spcBef>
              <a:spcAft>
                <a:spcPts val="0"/>
              </a:spcAft>
              <a:buClrTx/>
              <a:buFont typeface="Arial" panose="020B0604020202020204" pitchFamily="34" charset="0"/>
              <a:buChar char="•"/>
              <a:defRPr/>
            </a:pPr>
            <a:endParaRPr lang="en-US" sz="2800"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1066800"/>
          </a:xfrm>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Regional Conservation Partnership Program (</a:t>
            </a:r>
            <a:r>
              <a:rPr lang="en-US" sz="4000" dirty="0" err="1">
                <a:solidFill>
                  <a:srgbClr val="0070C0"/>
                </a:solidFill>
                <a:latin typeface="Arial Black" panose="020B0A04020102020204" pitchFamily="34" charset="0"/>
              </a:rPr>
              <a:t>cont</a:t>
            </a:r>
            <a:r>
              <a:rPr lang="en-US" sz="4000" dirty="0">
                <a:solidFill>
                  <a:srgbClr val="0070C0"/>
                </a:solidFill>
                <a:latin typeface="Arial Black" panose="020B0A04020102020204" pitchFamily="34" charset="0"/>
              </a:rPr>
              <a:t>)</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34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572000"/>
          </a:xfrm>
        </p:spPr>
        <p:txBody>
          <a:bodyPr/>
          <a:lstStyle/>
          <a:p>
            <a:pPr marL="0" indent="0" eaLnBrk="1" fontAlgn="auto" hangingPunct="1">
              <a:lnSpc>
                <a:spcPct val="90000"/>
              </a:lnSpc>
              <a:spcBef>
                <a:spcPts val="1000"/>
              </a:spcBef>
              <a:spcAft>
                <a:spcPts val="0"/>
              </a:spcAft>
              <a:buClrTx/>
              <a:buSzTx/>
              <a:buFont typeface="Wingdings 3" pitchFamily="18" charset="2"/>
              <a:buNone/>
              <a:defRPr/>
            </a:pPr>
            <a:endParaRPr lang="en-US" sz="800" i="1" dirty="0">
              <a:solidFill>
                <a:prstClr val="black"/>
              </a:solidFill>
              <a:latin typeface="Calibri" panose="020F0502020204030204"/>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solidFill>
                  <a:prstClr val="black"/>
                </a:solidFill>
                <a:latin typeface="Calibri" panose="020F0502020204030204"/>
              </a:rPr>
              <a:t>Watershed District must have updated General Plan to include cost-share Best Management Practices (BMP’s).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solidFill>
                  <a:prstClr val="black"/>
                </a:solidFill>
                <a:latin typeface="Calibri" panose="020F0502020204030204"/>
              </a:rPr>
              <a:t>Watershed District decides which BMP’s to cost-share on while also deciding cost-share rates, avg. costs and landowner limits.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solidFill>
                  <a:prstClr val="black"/>
                </a:solidFill>
                <a:latin typeface="Calibri" panose="020F0502020204030204"/>
              </a:rPr>
              <a:t>Watershed District enters into a Memorandum of Agreement with the DOC to administer funds through CSIMS.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solidFill>
                  <a:prstClr val="black"/>
                </a:solidFill>
                <a:latin typeface="Calibri" panose="020F0502020204030204"/>
              </a:rPr>
              <a:t>Currently 2 WD’s participating (Cedar Creek WJD #97 and Cherry Plum WJD #17).</a:t>
            </a:r>
          </a:p>
          <a:p>
            <a:pPr marL="0" indent="0" eaLnBrk="1" fontAlgn="auto" hangingPunct="1">
              <a:lnSpc>
                <a:spcPct val="90000"/>
              </a:lnSpc>
              <a:spcBef>
                <a:spcPts val="1000"/>
              </a:spcBef>
              <a:spcAft>
                <a:spcPts val="0"/>
              </a:spcAft>
              <a:buClrTx/>
              <a:buSzTx/>
              <a:buNone/>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1066800"/>
          </a:xfrm>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Watershed District </a:t>
            </a:r>
            <a:br>
              <a:rPr lang="en-US" sz="4000" dirty="0">
                <a:solidFill>
                  <a:srgbClr val="0070C0"/>
                </a:solidFill>
                <a:latin typeface="Arial Black" panose="020B0A04020102020204" pitchFamily="34" charset="0"/>
              </a:rPr>
            </a:br>
            <a:r>
              <a:rPr lang="en-US" sz="4000" dirty="0">
                <a:solidFill>
                  <a:srgbClr val="0070C0"/>
                </a:solidFill>
                <a:latin typeface="Arial Black" panose="020B0A04020102020204" pitchFamily="34" charset="0"/>
              </a:rPr>
              <a:t>Cost-Share Program</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8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371600"/>
            <a:ext cx="8229600" cy="47244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000" dirty="0">
                <a:solidFill>
                  <a:prstClr val="black"/>
                </a:solidFill>
                <a:latin typeface="Calibri" panose="020F0502020204030204" pitchFamily="34" charset="0"/>
              </a:rPr>
              <a:t>Funds will be available again in FY 2018</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000" dirty="0">
                <a:solidFill>
                  <a:prstClr val="black"/>
                </a:solidFill>
                <a:latin typeface="Calibri" panose="020F0502020204030204" pitchFamily="34" charset="0"/>
              </a:rPr>
              <a:t>Workshops, Field Days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000" dirty="0">
                <a:solidFill>
                  <a:prstClr val="black"/>
                </a:solidFill>
                <a:latin typeface="Calibri" panose="020F0502020204030204" pitchFamily="34" charset="0"/>
              </a:rPr>
              <a:t>Educational materials, cover crop seed etc.</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000" dirty="0">
                <a:solidFill>
                  <a:prstClr val="black"/>
                </a:solidFill>
                <a:latin typeface="Calibri" panose="020F0502020204030204" pitchFamily="34" charset="0"/>
              </a:rPr>
              <a:t>Cover Crop and Grazing Management</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000" dirty="0">
                <a:solidFill>
                  <a:prstClr val="black"/>
                </a:solidFill>
                <a:latin typeface="Calibri" panose="020F0502020204030204" pitchFamily="34" charset="0"/>
              </a:rPr>
              <a:t>$2,500 limit per application for workshop</a:t>
            </a:r>
          </a:p>
          <a:p>
            <a:pPr marL="457200" lvl="1" indent="-457200" eaLnBrk="1" fontAlgn="auto" hangingPunct="1">
              <a:lnSpc>
                <a:spcPct val="90000"/>
              </a:lnSpc>
              <a:spcBef>
                <a:spcPts val="1000"/>
              </a:spcBef>
              <a:spcAft>
                <a:spcPts val="0"/>
              </a:spcAft>
              <a:buClrTx/>
              <a:buFont typeface="Arial" panose="020B0604020202020204" pitchFamily="34" charset="0"/>
              <a:buChar char="•"/>
              <a:defRPr/>
            </a:pPr>
            <a:r>
              <a:rPr lang="en-US" altLang="en-US" sz="3000" dirty="0">
                <a:latin typeface="Calibri" panose="020F0502020204030204" pitchFamily="34" charset="0"/>
              </a:rPr>
              <a:t>No-till on the Plains Winter Conference registration fees (Under Review)</a:t>
            </a:r>
          </a:p>
          <a:p>
            <a:pPr lvl="2" indent="-401638" eaLnBrk="1" fontAlgn="auto" hangingPunct="1">
              <a:lnSpc>
                <a:spcPct val="90000"/>
              </a:lnSpc>
              <a:spcBef>
                <a:spcPts val="1000"/>
              </a:spcBef>
              <a:spcAft>
                <a:spcPts val="0"/>
              </a:spcAft>
              <a:buClrTx/>
              <a:buFont typeface="Courier New" panose="02070309020205020404" pitchFamily="49" charset="0"/>
              <a:buChar char="o"/>
              <a:defRPr/>
            </a:pPr>
            <a:r>
              <a:rPr lang="en-US" altLang="en-US" sz="3000" dirty="0">
                <a:latin typeface="Calibri" panose="020F0502020204030204" pitchFamily="34" charset="0"/>
              </a:rPr>
              <a:t>CD Supervisors</a:t>
            </a:r>
          </a:p>
          <a:p>
            <a:pPr marL="914400" lvl="2" indent="-457200" eaLnBrk="1" fontAlgn="auto" hangingPunct="1">
              <a:lnSpc>
                <a:spcPct val="90000"/>
              </a:lnSpc>
              <a:spcBef>
                <a:spcPts val="1000"/>
              </a:spcBef>
              <a:spcAft>
                <a:spcPts val="0"/>
              </a:spcAft>
              <a:buClrTx/>
              <a:buFont typeface="Courier New" panose="02070309020205020404" pitchFamily="49" charset="0"/>
              <a:buChar char="o"/>
              <a:defRPr/>
            </a:pPr>
            <a:r>
              <a:rPr lang="en-US" altLang="en-US" sz="3000" dirty="0">
                <a:latin typeface="Calibri" panose="020F0502020204030204" pitchFamily="34" charset="0"/>
              </a:rPr>
              <a:t>Landowner, operator first time attendees</a:t>
            </a:r>
            <a:endParaRPr lang="en-US" sz="3000" i="1" dirty="0">
              <a:solidFill>
                <a:prstClr val="black"/>
              </a:solidFill>
              <a:latin typeface="Calibri" panose="020F0502020204030204" pitchFamily="34" charset="0"/>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Soil Health Education Funds</a:t>
            </a:r>
            <a:endParaRPr lang="en-US" sz="4000" dirty="0">
              <a:solidFill>
                <a:srgbClr val="0070C0"/>
              </a:solidFill>
            </a:endParaRP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2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marL="0" indent="0" eaLnBrk="1" fontAlgn="auto" hangingPunct="1">
              <a:lnSpc>
                <a:spcPct val="90000"/>
              </a:lnSpc>
              <a:spcBef>
                <a:spcPts val="1000"/>
              </a:spcBef>
              <a:spcAft>
                <a:spcPts val="0"/>
              </a:spcAft>
              <a:buClrTx/>
              <a:buSzTx/>
              <a:buNone/>
              <a:defRPr/>
            </a:pPr>
            <a:endParaRPr lang="en-US" sz="3600"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None/>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None/>
              <a:defRPr/>
            </a:pPr>
            <a:endParaRPr lang="en-US" sz="2800" b="1" dirty="0">
              <a:solidFill>
                <a:prstClr val="black"/>
              </a:solidFill>
              <a:latin typeface="Calibri" panose="020F0502020204030204"/>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endParaRPr lang="en-US" sz="2400" dirty="0">
              <a:solidFill>
                <a:prstClr val="black"/>
              </a:solidFill>
              <a:latin typeface="Calibri" panose="020F0502020204030204"/>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400" dirty="0">
                <a:solidFill>
                  <a:prstClr val="black"/>
                </a:solidFill>
                <a:latin typeface="Calibri" panose="020F0502020204030204"/>
              </a:rPr>
              <a:t>Proposal to enroll up to 10,000 acres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400" dirty="0">
                <a:solidFill>
                  <a:prstClr val="black"/>
                </a:solidFill>
                <a:latin typeface="Calibri" panose="020F0502020204030204"/>
              </a:rPr>
              <a:t>One time incentive payment ($225 per acre in Tier 1; $162.50 per acre in Tier 2)</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400" dirty="0">
                <a:solidFill>
                  <a:prstClr val="black"/>
                </a:solidFill>
                <a:latin typeface="Calibri" panose="020F0502020204030204"/>
              </a:rPr>
              <a:t>Potential practices could include (CP8-grassed waterways, CP21-filter strips, CP22-riparian buffer, etc.)</a:t>
            </a: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Sediment and Nutrient Reduction Initiative</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stretch>
            <a:fillRect/>
          </a:stretch>
        </p:blipFill>
        <p:spPr>
          <a:xfrm>
            <a:off x="1905000" y="1452473"/>
            <a:ext cx="5334000" cy="2709863"/>
          </a:xfrm>
          <a:prstGeom prst="rect">
            <a:avLst/>
          </a:prstGeom>
        </p:spPr>
      </p:pic>
    </p:spTree>
    <p:extLst>
      <p:ext uri="{BB962C8B-B14F-4D97-AF65-F5344CB8AC3E}">
        <p14:creationId xmlns:p14="http://schemas.microsoft.com/office/powerpoint/2010/main" val="360061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752600"/>
            <a:ext cx="8229600" cy="42545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800" dirty="0">
                <a:solidFill>
                  <a:prstClr val="black"/>
                </a:solidFill>
                <a:latin typeface="Calibri" panose="020F0502020204030204"/>
              </a:rPr>
              <a:t>Will replace the current Water Quality Buffer Initiative Program</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800" dirty="0">
                <a:solidFill>
                  <a:prstClr val="black"/>
                </a:solidFill>
                <a:latin typeface="Calibri" panose="020F0502020204030204"/>
              </a:rPr>
              <a:t>Partnership between landowners and local, state, federal and private non-profit agencies / entities.</a:t>
            </a: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Sediment and Nutrient Reduction Initiative (</a:t>
            </a:r>
            <a:r>
              <a:rPr lang="en-US" sz="4000" dirty="0" err="1">
                <a:solidFill>
                  <a:srgbClr val="0070C0"/>
                </a:solidFill>
                <a:latin typeface="Arial Black" panose="020B0A04020102020204" pitchFamily="34" charset="0"/>
              </a:rPr>
              <a:t>cont</a:t>
            </a:r>
            <a:r>
              <a:rPr lang="en-US" sz="4000" dirty="0">
                <a:solidFill>
                  <a:srgbClr val="0070C0"/>
                </a:solidFill>
                <a:latin typeface="Arial Black" panose="020B0A04020102020204" pitchFamily="34" charset="0"/>
              </a:rPr>
              <a:t>)</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15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828800"/>
            <a:ext cx="8229600" cy="42672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300" dirty="0">
                <a:solidFill>
                  <a:prstClr val="black"/>
                </a:solidFill>
                <a:latin typeface="Calibri" panose="020F0502020204030204"/>
              </a:rPr>
              <a:t>FY 2017 Cancellation of Uncommitted Funds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300" dirty="0">
                <a:solidFill>
                  <a:prstClr val="black"/>
                </a:solidFill>
                <a:latin typeface="Calibri" panose="020F0502020204030204"/>
              </a:rPr>
              <a:t>March 2</a:t>
            </a:r>
            <a:r>
              <a:rPr lang="en-US" sz="3300" baseline="30000" dirty="0">
                <a:solidFill>
                  <a:prstClr val="black"/>
                </a:solidFill>
                <a:latin typeface="Calibri" panose="020F0502020204030204"/>
              </a:rPr>
              <a:t>nd</a:t>
            </a:r>
            <a:endParaRPr lang="en-US" sz="3300" dirty="0">
              <a:solidFill>
                <a:prstClr val="black"/>
              </a:solidFill>
              <a:latin typeface="Calibri" panose="020F0502020204030204"/>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endParaRPr lang="en-US" sz="800" dirty="0">
              <a:solidFill>
                <a:prstClr val="black"/>
              </a:solidFill>
              <a:latin typeface="Calibri" panose="020F0502020204030204"/>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300" dirty="0">
                <a:solidFill>
                  <a:prstClr val="black"/>
                </a:solidFill>
                <a:latin typeface="Calibri" panose="020F0502020204030204"/>
              </a:rPr>
              <a:t>FY 2017 Reallocation of Funds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300" dirty="0">
                <a:solidFill>
                  <a:prstClr val="black"/>
                </a:solidFill>
                <a:latin typeface="Calibri" panose="020F0502020204030204"/>
              </a:rPr>
              <a:t>As soon as possible after March 6</a:t>
            </a:r>
            <a:r>
              <a:rPr lang="en-US" sz="3300" baseline="30000" dirty="0">
                <a:solidFill>
                  <a:prstClr val="black"/>
                </a:solidFill>
                <a:latin typeface="Calibri" panose="020F0502020204030204"/>
              </a:rPr>
              <a:t>th</a:t>
            </a:r>
            <a:r>
              <a:rPr lang="en-US" sz="3300" dirty="0">
                <a:solidFill>
                  <a:prstClr val="black"/>
                </a:solidFill>
                <a:latin typeface="Calibri" panose="020F0502020204030204"/>
              </a:rPr>
              <a:t> </a:t>
            </a:r>
          </a:p>
          <a:p>
            <a:pPr marL="0" indent="0" eaLnBrk="1" fontAlgn="auto" hangingPunct="1">
              <a:lnSpc>
                <a:spcPct val="90000"/>
              </a:lnSpc>
              <a:spcBef>
                <a:spcPts val="1000"/>
              </a:spcBef>
              <a:spcAft>
                <a:spcPts val="0"/>
              </a:spcAft>
              <a:buClrTx/>
              <a:buSzTx/>
              <a:buNone/>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1143000"/>
          </a:xfrm>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Supplemental Allocation</a:t>
            </a:r>
            <a:br>
              <a:rPr lang="en-US" sz="4000" dirty="0">
                <a:solidFill>
                  <a:srgbClr val="0070C0"/>
                </a:solidFill>
                <a:latin typeface="Arial Black" panose="020B0A04020102020204" pitchFamily="34" charset="0"/>
              </a:rPr>
            </a:br>
            <a:r>
              <a:rPr lang="en-US" sz="4000" dirty="0">
                <a:solidFill>
                  <a:srgbClr val="0070C0"/>
                </a:solidFill>
                <a:latin typeface="Arial Black" panose="020B0A04020102020204" pitchFamily="34" charset="0"/>
              </a:rPr>
              <a:t>of Cost-Share Funds</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44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397000"/>
            <a:ext cx="8001000" cy="5283200"/>
          </a:xfrm>
        </p:spPr>
        <p:txBody>
          <a:bodyPr rtlCol="0">
            <a:normAutofit/>
          </a:bodyPr>
          <a:lstStyle/>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Bef>
                <a:spcPts val="0"/>
              </a:spcBef>
              <a:spcAft>
                <a:spcPts val="0"/>
              </a:spcAft>
              <a:buFont typeface="Arial" pitchFamily="34" charset="0"/>
              <a:buNone/>
              <a:defRPr/>
            </a:pPr>
            <a:endParaRPr lang="en-US" altLang="en-US" sz="800" dirty="0">
              <a:latin typeface="Arial Black" panose="020B0A04020102020204" pitchFamily="34" charset="0"/>
            </a:endParaRPr>
          </a:p>
          <a:p>
            <a:pPr marL="114300" indent="0" algn="ctr" eaLnBrk="1" fontAlgn="auto" hangingPunct="1">
              <a:spcAft>
                <a:spcPts val="0"/>
              </a:spcAft>
              <a:buFont typeface="Arial" pitchFamily="34" charset="0"/>
              <a:buNone/>
              <a:defRPr/>
            </a:pPr>
            <a:r>
              <a:rPr lang="en-US" altLang="en-US" sz="2000" b="1" dirty="0">
                <a:latin typeface="Arial Black" panose="020B0A04020102020204" pitchFamily="34" charset="0"/>
              </a:rPr>
              <a:t>Elected Commissioners</a:t>
            </a:r>
          </a:p>
          <a:p>
            <a:pPr marL="0" indent="0" algn="ctr" eaLnBrk="1" fontAlgn="auto" hangingPunct="1">
              <a:spcAft>
                <a:spcPts val="0"/>
              </a:spcAft>
              <a:buFont typeface="Arial" pitchFamily="34" charset="0"/>
              <a:buNone/>
              <a:defRPr/>
            </a:pPr>
            <a:r>
              <a:rPr lang="en-US" altLang="en-US" sz="2000" dirty="0">
                <a:latin typeface="Arial Black" panose="020B0A04020102020204" pitchFamily="34" charset="0"/>
              </a:rPr>
              <a:t>Area I – Ted Nighswonger</a:t>
            </a:r>
          </a:p>
          <a:p>
            <a:pPr marL="0" indent="0" algn="ctr" eaLnBrk="1" fontAlgn="auto" hangingPunct="1">
              <a:spcAft>
                <a:spcPts val="0"/>
              </a:spcAft>
              <a:buFont typeface="Arial" pitchFamily="34" charset="0"/>
              <a:buNone/>
              <a:defRPr/>
            </a:pPr>
            <a:r>
              <a:rPr lang="en-US" altLang="en-US" sz="2000" dirty="0">
                <a:latin typeface="Arial Black" panose="020B0A04020102020204" pitchFamily="34" charset="0"/>
              </a:rPr>
              <a:t>Area II – Andy Larson</a:t>
            </a:r>
          </a:p>
          <a:p>
            <a:pPr marL="0" indent="0" algn="ctr" eaLnBrk="1" fontAlgn="auto" hangingPunct="1">
              <a:spcAft>
                <a:spcPts val="0"/>
              </a:spcAft>
              <a:buFont typeface="Arial" pitchFamily="34" charset="0"/>
              <a:buNone/>
              <a:defRPr/>
            </a:pPr>
            <a:r>
              <a:rPr lang="en-US" altLang="en-US" sz="2000" dirty="0">
                <a:latin typeface="Arial Black" panose="020B0A04020102020204" pitchFamily="34" charset="0"/>
              </a:rPr>
              <a:t>Area III – Brad Shogren</a:t>
            </a:r>
          </a:p>
          <a:p>
            <a:pPr marL="0" indent="0" algn="ctr" eaLnBrk="1" fontAlgn="auto" hangingPunct="1">
              <a:spcAft>
                <a:spcPts val="0"/>
              </a:spcAft>
              <a:buFont typeface="Arial" pitchFamily="34" charset="0"/>
              <a:buNone/>
              <a:defRPr/>
            </a:pPr>
            <a:r>
              <a:rPr lang="en-US" altLang="en-US" sz="2000" dirty="0">
                <a:latin typeface="Arial Black" panose="020B0A04020102020204" pitchFamily="34" charset="0"/>
              </a:rPr>
              <a:t>Area IV – John Wunder, Vice-Chair</a:t>
            </a:r>
          </a:p>
          <a:p>
            <a:pPr marL="0" indent="0" algn="ctr" eaLnBrk="1" fontAlgn="auto" hangingPunct="1">
              <a:spcAft>
                <a:spcPts val="0"/>
              </a:spcAft>
              <a:buFont typeface="Arial" pitchFamily="34" charset="0"/>
              <a:buNone/>
              <a:defRPr/>
            </a:pPr>
            <a:r>
              <a:rPr lang="en-US" altLang="en-US" sz="2000" dirty="0">
                <a:latin typeface="Arial Black" panose="020B0A04020102020204" pitchFamily="34" charset="0"/>
              </a:rPr>
              <a:t>Area V – Rod Vorhees, Chair</a:t>
            </a:r>
          </a:p>
        </p:txBody>
      </p:sp>
      <p:sp>
        <p:nvSpPr>
          <p:cNvPr id="3" name="Title 2"/>
          <p:cNvSpPr>
            <a:spLocks noGrp="1"/>
          </p:cNvSpPr>
          <p:nvPr>
            <p:ph type="title"/>
          </p:nvPr>
        </p:nvSpPr>
        <p:spPr>
          <a:xfrm>
            <a:off x="472394" y="152403"/>
            <a:ext cx="8229600" cy="1143000"/>
          </a:xfrm>
        </p:spPr>
        <p:txBody>
          <a:bodyPr/>
          <a:lstStyle/>
          <a:p>
            <a:pPr algn="ctr" eaLnBrk="1" fontAlgn="auto" hangingPunct="1">
              <a:spcAft>
                <a:spcPts val="0"/>
              </a:spcAft>
              <a:defRPr/>
            </a:pPr>
            <a:r>
              <a:rPr lang="en-US" sz="4000" dirty="0">
                <a:solidFill>
                  <a:srgbClr val="0070C0"/>
                </a:solidFill>
                <a:latin typeface="Arial Black" panose="020B0A04020102020204" pitchFamily="34" charset="0"/>
              </a:rPr>
              <a:t>Welcome &amp; Introductions</a:t>
            </a:r>
            <a:r>
              <a:rPr lang="en-US" sz="4400" dirty="0"/>
              <a:t>	</a:t>
            </a:r>
          </a:p>
        </p:txBody>
      </p:sp>
      <p:pic>
        <p:nvPicPr>
          <p:cNvPr id="10244" name="Picture 6" descr="SCC_Logo_New.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0263" y="5410200"/>
            <a:ext cx="1924217" cy="160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DOC\KACD FOLDER\KACD CONVENTION\KACD Convention 2014\Photos from  KACD Convention\KACD Convention 2014 Photos\IMG_82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00" t="28850" r="8700" b="2750"/>
          <a:stretch/>
        </p:blipFill>
        <p:spPr bwMode="auto">
          <a:xfrm>
            <a:off x="838200" y="914400"/>
            <a:ext cx="7162800" cy="342900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37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752600"/>
            <a:ext cx="8229600" cy="43434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000" dirty="0">
                <a:solidFill>
                  <a:prstClr val="black"/>
                </a:solidFill>
                <a:latin typeface="Calibri" panose="020F0502020204030204"/>
              </a:rPr>
              <a:t>Add forage balance estimate worksheet/ grazing management plan language as policy to practice code 512 (Forage and Biomass Planting), if practice will be grazed.  (WR &amp; NPS)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endParaRPr lang="en-US" sz="800" dirty="0">
              <a:solidFill>
                <a:prstClr val="black"/>
              </a:solidFill>
              <a:latin typeface="Calibri" panose="020F0502020204030204"/>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000" dirty="0">
                <a:solidFill>
                  <a:prstClr val="black"/>
                </a:solidFill>
                <a:latin typeface="Calibri" panose="020F0502020204030204"/>
              </a:rPr>
              <a:t>Add lagoon to practice code 110A (Elimination of Abandoned On-Site Wastewater System) per KACD resolution passage.  (NPS only) </a:t>
            </a: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1143000"/>
          </a:xfrm>
          <a:ln w="38100">
            <a:solidFill>
              <a:srgbClr val="0000FF"/>
            </a:solidFill>
          </a:ln>
        </p:spPr>
        <p:txBody>
          <a:bodyPr>
            <a:noAutofit/>
          </a:bodyPr>
          <a:lstStyle/>
          <a:p>
            <a:pPr algn="ctr" eaLnBrk="1" fontAlgn="auto" hangingPunct="1">
              <a:spcAft>
                <a:spcPts val="0"/>
              </a:spcAft>
              <a:defRPr/>
            </a:pPr>
            <a:r>
              <a:rPr lang="en-US" sz="4000" dirty="0">
                <a:solidFill>
                  <a:srgbClr val="0070C0"/>
                </a:solidFill>
                <a:latin typeface="Arial Black" panose="020B0A04020102020204" pitchFamily="34" charset="0"/>
              </a:rPr>
              <a:t>FY 2018 State Cost-Share</a:t>
            </a:r>
            <a:br>
              <a:rPr lang="en-US" sz="4000" dirty="0">
                <a:solidFill>
                  <a:srgbClr val="0070C0"/>
                </a:solidFill>
                <a:latin typeface="Arial Black" panose="020B0A04020102020204" pitchFamily="34" charset="0"/>
              </a:rPr>
            </a:br>
            <a:r>
              <a:rPr lang="en-US" sz="4000" dirty="0">
                <a:solidFill>
                  <a:srgbClr val="0070C0"/>
                </a:solidFill>
                <a:latin typeface="Arial Black" panose="020B0A04020102020204" pitchFamily="34" charset="0"/>
              </a:rPr>
              <a:t>Program Revisions</a:t>
            </a:r>
            <a:endParaRPr lang="en-US" sz="4000" dirty="0">
              <a:solidFill>
                <a:srgbClr val="0070C0"/>
              </a:solidFill>
            </a:endParaRP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88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465260"/>
            <a:ext cx="8229600" cy="4541840"/>
          </a:xfrm>
          <a:ln>
            <a:solidFill>
              <a:schemeClr val="tx1"/>
            </a:solidFill>
          </a:ln>
        </p:spPr>
        <p:txBody>
          <a:bodyPr/>
          <a:lstStyle/>
          <a:p>
            <a:pPr marL="457200" indent="-457200">
              <a:buClrTx/>
              <a:buFont typeface="Arial" panose="020B0604020202020204" pitchFamily="34" charset="0"/>
              <a:buChar char="•"/>
            </a:pPr>
            <a:r>
              <a:rPr lang="en-US" altLang="en-US" sz="3000" dirty="0">
                <a:latin typeface="Calibri" panose="020F0502020204030204" pitchFamily="34" charset="0"/>
              </a:rPr>
              <a:t>FY 2015 WR &amp; NPS contracts expire June 1, 2017.</a:t>
            </a:r>
          </a:p>
          <a:p>
            <a:pPr marL="457200" indent="-457200">
              <a:buClrTx/>
              <a:buFont typeface="Arial" panose="020B0604020202020204" pitchFamily="34" charset="0"/>
              <a:buChar char="•"/>
            </a:pPr>
            <a:r>
              <a:rPr lang="en-US" altLang="en-US" sz="3000" dirty="0">
                <a:latin typeface="Calibri" panose="020F0502020204030204" pitchFamily="34" charset="0"/>
              </a:rPr>
              <a:t>FY 2016 WR &amp; NPS contracts expire June 1, 2017, except LWM &amp; RW contracts will expire on June 1, 2018.</a:t>
            </a:r>
          </a:p>
          <a:p>
            <a:pPr marL="457200" indent="-457200">
              <a:buClrTx/>
              <a:buFont typeface="Arial" panose="020B0604020202020204" pitchFamily="34" charset="0"/>
              <a:buChar char="•"/>
            </a:pPr>
            <a:r>
              <a:rPr lang="en-US" altLang="en-US" sz="3000" dirty="0">
                <a:latin typeface="Calibri" panose="020F0502020204030204" pitchFamily="34" charset="0"/>
              </a:rPr>
              <a:t>FY 2017 OSW and AWP contracts expire June 1, 2017.</a:t>
            </a:r>
          </a:p>
          <a:p>
            <a:pPr marL="457200" indent="-457200">
              <a:buClrTx/>
              <a:buFont typeface="Arial" panose="020B0604020202020204" pitchFamily="34" charset="0"/>
              <a:buChar char="•"/>
            </a:pPr>
            <a:r>
              <a:rPr lang="en-US" altLang="en-US" sz="3000" dirty="0">
                <a:latin typeface="Calibri" panose="020F0502020204030204" pitchFamily="34" charset="0"/>
              </a:rPr>
              <a:t>CSIMS will close on or around June 16, 2017 for </a:t>
            </a:r>
            <a:r>
              <a:rPr lang="en-US" altLang="en-US" sz="3000" b="1" u="sng" dirty="0">
                <a:latin typeface="Calibri" panose="020F0502020204030204" pitchFamily="34" charset="0"/>
              </a:rPr>
              <a:t>all</a:t>
            </a:r>
            <a:r>
              <a:rPr lang="en-US" altLang="en-US" sz="3000" dirty="0">
                <a:latin typeface="Calibri" panose="020F0502020204030204" pitchFamily="34" charset="0"/>
              </a:rPr>
              <a:t> FY contract activity.</a:t>
            </a:r>
          </a:p>
        </p:txBody>
      </p:sp>
      <p:sp>
        <p:nvSpPr>
          <p:cNvPr id="3" name="Title 2"/>
          <p:cNvSpPr>
            <a:spLocks noGrp="1"/>
          </p:cNvSpPr>
          <p:nvPr>
            <p:ph type="title"/>
          </p:nvPr>
        </p:nvSpPr>
        <p:spPr>
          <a:xfrm>
            <a:off x="457200" y="211140"/>
            <a:ext cx="8229600" cy="1143000"/>
          </a:xfrm>
        </p:spPr>
        <p:txBody>
          <a:bodyPr/>
          <a:lstStyle/>
          <a:p>
            <a:pPr algn="ctr">
              <a:defRPr/>
            </a:pPr>
            <a:r>
              <a:rPr lang="en-US" sz="4000" dirty="0">
                <a:solidFill>
                  <a:srgbClr val="0070C0"/>
                </a:solidFill>
                <a:latin typeface="Arial Black" panose="020B0A04020102020204" pitchFamily="34" charset="0"/>
              </a:rPr>
              <a:t>Cost Share Reminders</a:t>
            </a:r>
            <a:endParaRPr lang="en-US" dirty="0"/>
          </a:p>
        </p:txBody>
      </p:sp>
      <p:sp>
        <p:nvSpPr>
          <p:cNvPr id="5" name="Title 1"/>
          <p:cNvSpPr txBox="1">
            <a:spLocks/>
          </p:cNvSpPr>
          <p:nvPr/>
        </p:nvSpPr>
        <p:spPr>
          <a:xfrm>
            <a:off x="457200" y="381000"/>
            <a:ext cx="8229600" cy="914400"/>
          </a:xfrm>
          <a:prstGeom prst="rect">
            <a:avLst/>
          </a:prstGeom>
          <a:ln w="38100">
            <a:solidFill>
              <a:srgbClr val="0000FF"/>
            </a:solidFill>
          </a:ln>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sz="4000" dirty="0">
              <a:solidFill>
                <a:srgbClr val="0070C0"/>
              </a:solidFill>
            </a:endParaRPr>
          </a:p>
        </p:txBody>
      </p:sp>
      <p:pic>
        <p:nvPicPr>
          <p:cNvPr id="6"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05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7244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100" dirty="0">
                <a:latin typeface="Calibri" panose="020F0502020204030204" pitchFamily="34" charset="0"/>
              </a:rPr>
              <a:t>Conversion of Oracle to SQL Server Database</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600" dirty="0">
                <a:latin typeface="Calibri" panose="020F0502020204030204" pitchFamily="34" charset="0"/>
              </a:rPr>
              <a:t>October 31</a:t>
            </a:r>
            <a:r>
              <a:rPr lang="en-US" sz="2600" baseline="30000" dirty="0">
                <a:latin typeface="Calibri" panose="020F0502020204030204" pitchFamily="34" charset="0"/>
              </a:rPr>
              <a:t>st</a:t>
            </a:r>
            <a:r>
              <a:rPr lang="en-US" sz="2600" dirty="0">
                <a:latin typeface="Calibri" panose="020F0502020204030204" pitchFamily="34" charset="0"/>
              </a:rPr>
              <a:t> all coding and functionalities completed</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600" dirty="0">
                <a:latin typeface="Calibri" panose="020F0502020204030204" pitchFamily="34" charset="0"/>
              </a:rPr>
              <a:t>Early November – rollover for full version production</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100" dirty="0">
                <a:latin typeface="Calibri" panose="020F0502020204030204" pitchFamily="34" charset="0"/>
              </a:rPr>
              <a:t>New Features to Home Page</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800" dirty="0">
                <a:latin typeface="Calibri" panose="020F0502020204030204" pitchFamily="34" charset="0"/>
              </a:rPr>
              <a:t>Calendar for Important Dates</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800" dirty="0">
                <a:latin typeface="Calibri" panose="020F0502020204030204" pitchFamily="34" charset="0"/>
              </a:rPr>
              <a:t>Message Board</a:t>
            </a:r>
          </a:p>
          <a:p>
            <a:pPr marL="1371600" lvl="2" indent="-457200" eaLnBrk="1" fontAlgn="auto" hangingPunct="1">
              <a:lnSpc>
                <a:spcPct val="90000"/>
              </a:lnSpc>
              <a:spcBef>
                <a:spcPts val="1000"/>
              </a:spcBef>
              <a:spcAft>
                <a:spcPts val="0"/>
              </a:spcAft>
              <a:buClrTx/>
              <a:buFont typeface="Wingdings" panose="05000000000000000000" pitchFamily="2" charset="2"/>
              <a:buChar char="§"/>
              <a:defRPr/>
            </a:pPr>
            <a:r>
              <a:rPr lang="en-US" sz="2600" dirty="0">
                <a:latin typeface="Calibri" panose="020F0502020204030204" pitchFamily="34" charset="0"/>
              </a:rPr>
              <a:t>CS-1 District Allocation posted in CSIMS</a:t>
            </a:r>
          </a:p>
          <a:p>
            <a:pPr marL="914400" lvl="2" indent="-457200" eaLnBrk="1" fontAlgn="auto" hangingPunct="1">
              <a:lnSpc>
                <a:spcPct val="90000"/>
              </a:lnSpc>
              <a:spcBef>
                <a:spcPts val="1000"/>
              </a:spcBef>
              <a:spcAft>
                <a:spcPts val="0"/>
              </a:spcAft>
              <a:buClrTx/>
              <a:buFont typeface="Courier New" panose="02070309020205020404" pitchFamily="49" charset="0"/>
              <a:buChar char="o"/>
              <a:defRPr/>
            </a:pPr>
            <a:r>
              <a:rPr lang="en-US" sz="2800" dirty="0">
                <a:solidFill>
                  <a:prstClr val="black"/>
                </a:solidFill>
                <a:latin typeface="Calibri" panose="020F0502020204030204" pitchFamily="34" charset="0"/>
              </a:rPr>
              <a:t>Worklist</a:t>
            </a:r>
          </a:p>
          <a:p>
            <a:pPr marL="1371600" lvl="3" indent="-457200" eaLnBrk="1" fontAlgn="auto" hangingPunct="1">
              <a:lnSpc>
                <a:spcPct val="90000"/>
              </a:lnSpc>
              <a:spcBef>
                <a:spcPts val="1000"/>
              </a:spcBef>
              <a:spcAft>
                <a:spcPts val="0"/>
              </a:spcAft>
              <a:buClrTx/>
              <a:buFont typeface="Wingdings" panose="05000000000000000000" pitchFamily="2" charset="2"/>
              <a:buChar char="§"/>
              <a:defRPr/>
            </a:pPr>
            <a:r>
              <a:rPr lang="en-US" sz="2600" dirty="0">
                <a:latin typeface="Calibri" panose="020F0502020204030204" pitchFamily="34" charset="0"/>
              </a:rPr>
              <a:t>CS-3 Contract for Financial Assistance Rejected</a:t>
            </a:r>
            <a:endParaRPr lang="en-US" sz="2600"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4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CSIMS 2.0 Upgrade</a:t>
            </a:r>
            <a:endParaRPr lang="en-US" sz="4000" dirty="0">
              <a:solidFill>
                <a:srgbClr val="0070C0"/>
              </a:solidFill>
            </a:endParaRP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753" y="5943600"/>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19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800600"/>
          </a:xfrm>
        </p:spPr>
        <p:txBody>
          <a:bodyPr/>
          <a:lstStyle/>
          <a:p>
            <a:pPr marL="457200" lvl="2" indent="-457200" eaLnBrk="1" fontAlgn="auto" hangingPunct="1">
              <a:lnSpc>
                <a:spcPct val="90000"/>
              </a:lnSpc>
              <a:spcBef>
                <a:spcPts val="1000"/>
              </a:spcBef>
              <a:spcAft>
                <a:spcPts val="0"/>
              </a:spcAft>
              <a:buClrTx/>
              <a:buFont typeface="Arial" panose="020B0604020202020204" pitchFamily="34" charset="0"/>
              <a:buChar char="•"/>
              <a:defRPr/>
            </a:pPr>
            <a:r>
              <a:rPr lang="en-US" sz="3600" dirty="0">
                <a:latin typeface="Calibri" panose="020F0502020204030204" pitchFamily="34" charset="0"/>
              </a:rPr>
              <a:t>Email Notifications</a:t>
            </a:r>
          </a:p>
          <a:p>
            <a:pPr marL="914400" lvl="2" indent="-457200" eaLnBrk="1" fontAlgn="auto" hangingPunct="1">
              <a:lnSpc>
                <a:spcPct val="90000"/>
              </a:lnSpc>
              <a:spcBef>
                <a:spcPts val="1000"/>
              </a:spcBef>
              <a:spcAft>
                <a:spcPts val="0"/>
              </a:spcAft>
              <a:buClrTx/>
              <a:buFont typeface="Courier New" panose="02070309020205020404" pitchFamily="49" charset="0"/>
              <a:buChar char="o"/>
              <a:defRPr/>
            </a:pPr>
            <a:r>
              <a:rPr lang="en-US" sz="2500" dirty="0">
                <a:latin typeface="Calibri" panose="020F0502020204030204" pitchFamily="34" charset="0"/>
              </a:rPr>
              <a:t>CS-2 District Program &amp; Ranking Worksheet Approved</a:t>
            </a:r>
          </a:p>
          <a:p>
            <a:pPr marL="457200" lvl="2" indent="0" eaLnBrk="1" fontAlgn="auto" hangingPunct="1">
              <a:lnSpc>
                <a:spcPct val="90000"/>
              </a:lnSpc>
              <a:spcBef>
                <a:spcPts val="1000"/>
              </a:spcBef>
              <a:spcAft>
                <a:spcPts val="0"/>
              </a:spcAft>
              <a:buClrTx/>
              <a:buNone/>
              <a:defRPr/>
            </a:pPr>
            <a:endParaRPr lang="en-US" sz="800" dirty="0">
              <a:latin typeface="Calibri" panose="020F0502020204030204" pitchFamily="34" charset="0"/>
            </a:endParaRP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600" dirty="0">
                <a:latin typeface="Calibri" panose="020F0502020204030204" pitchFamily="34" charset="0"/>
              </a:rPr>
              <a:t>Training Opportunities</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500" dirty="0">
                <a:latin typeface="Calibri" panose="020F0502020204030204" pitchFamily="34" charset="0"/>
              </a:rPr>
              <a:t>KACD-EO Statewide Meeting May 2-3, 2017 Salina</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500" dirty="0">
                <a:latin typeface="Calibri" panose="020F0502020204030204" pitchFamily="34" charset="0"/>
              </a:rPr>
              <a:t>KACD Annual Convention November, 2017 Wichita</a:t>
            </a:r>
            <a:endParaRPr lang="en-US" sz="2500" b="1" dirty="0">
              <a:solidFill>
                <a:prstClr val="black"/>
              </a:solidFill>
              <a:latin typeface="Calibri" panose="020F0502020204030204"/>
            </a:endParaRPr>
          </a:p>
          <a:p>
            <a:pPr marL="457200" lvl="2" indent="0" eaLnBrk="1" fontAlgn="auto" hangingPunct="1">
              <a:lnSpc>
                <a:spcPct val="90000"/>
              </a:lnSpc>
              <a:spcBef>
                <a:spcPts val="1000"/>
              </a:spcBef>
              <a:spcAft>
                <a:spcPts val="0"/>
              </a:spcAft>
              <a:buClrTx/>
              <a:buNone/>
              <a:defRPr/>
            </a:pPr>
            <a:endParaRPr lang="en-US" sz="2500" dirty="0">
              <a:solidFill>
                <a:prstClr val="black"/>
              </a:solidFill>
              <a:latin typeface="Calibri" panose="020F0502020204030204" pitchFamily="34" charset="0"/>
            </a:endParaRPr>
          </a:p>
          <a:p>
            <a:pPr marL="457200" indent="0" eaLnBrk="1" fontAlgn="auto" hangingPunct="1">
              <a:lnSpc>
                <a:spcPct val="90000"/>
              </a:lnSpc>
              <a:spcBef>
                <a:spcPts val="1000"/>
              </a:spcBef>
              <a:spcAft>
                <a:spcPts val="0"/>
              </a:spcAft>
              <a:buClrTx/>
              <a:buSzTx/>
              <a:buFont typeface="Courier New" panose="02070309020205020404" pitchFamily="49" charset="0"/>
              <a:buChar char="o"/>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CSIMS 2.0 Upgrade (cont.)</a:t>
            </a:r>
            <a:endParaRPr lang="en-US" sz="4000" dirty="0">
              <a:solidFill>
                <a:srgbClr val="0070C0"/>
              </a:solidFill>
            </a:endParaRP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33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600200"/>
            <a:ext cx="8229600" cy="44958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400" dirty="0">
                <a:solidFill>
                  <a:prstClr val="black"/>
                </a:solidFill>
                <a:latin typeface="Calibri" panose="020F0502020204030204"/>
              </a:rPr>
              <a:t>Critical to document State Water Plan Fund investments in programs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400" dirty="0">
                <a:solidFill>
                  <a:prstClr val="black"/>
                </a:solidFill>
                <a:latin typeface="Calibri" panose="020F0502020204030204"/>
              </a:rPr>
              <a:t>Ranking Worksheet – Expectations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100" dirty="0">
                <a:solidFill>
                  <a:prstClr val="black"/>
                </a:solidFill>
                <a:latin typeface="Calibri" panose="020F0502020204030204"/>
              </a:rPr>
              <a:t>To capture unmet needs in priority targeted areas for future / additional funding</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400" dirty="0">
                <a:solidFill>
                  <a:prstClr val="black"/>
                </a:solidFill>
                <a:latin typeface="Calibri" panose="020F0502020204030204"/>
              </a:rPr>
              <a:t>Emphasis on Program Development</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3400" dirty="0">
                <a:solidFill>
                  <a:prstClr val="black"/>
                </a:solidFill>
                <a:latin typeface="Calibri" panose="020F0502020204030204"/>
              </a:rPr>
              <a:t>Load Reduction Calculation</a:t>
            </a:r>
          </a:p>
          <a:p>
            <a:pPr marL="919162"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3000" dirty="0">
                <a:solidFill>
                  <a:prstClr val="black"/>
                </a:solidFill>
                <a:latin typeface="Calibri" panose="020F0502020204030204"/>
              </a:rPr>
              <a:t>Mapping</a:t>
            </a:r>
          </a:p>
          <a:p>
            <a:pPr marL="0" indent="0" eaLnBrk="1" fontAlgn="auto" hangingPunct="1">
              <a:lnSpc>
                <a:spcPct val="90000"/>
              </a:lnSpc>
              <a:spcBef>
                <a:spcPts val="1000"/>
              </a:spcBef>
              <a:spcAft>
                <a:spcPts val="0"/>
              </a:spcAft>
              <a:buClrTx/>
              <a:buSzTx/>
              <a:buNone/>
              <a:defRPr/>
            </a:pPr>
            <a:endParaRPr lang="en-US" sz="2800" i="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Program Performance</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31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strong&gt;discussion&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057400"/>
            <a:ext cx="4572000" cy="2731008"/>
          </a:xfrm>
        </p:spPr>
      </p:pic>
      <p:sp>
        <p:nvSpPr>
          <p:cNvPr id="3" name="Title 2"/>
          <p:cNvSpPr>
            <a:spLocks noGrp="1"/>
          </p:cNvSpPr>
          <p:nvPr>
            <p:ph type="title"/>
          </p:nvPr>
        </p:nvSpPr>
        <p:spPr/>
        <p:txBody>
          <a:bodyPr/>
          <a:lstStyle/>
          <a:p>
            <a:pPr algn="ctr"/>
            <a:r>
              <a:rPr lang="en-US" sz="4400" dirty="0">
                <a:solidFill>
                  <a:srgbClr val="0070C0"/>
                </a:solidFill>
                <a:latin typeface="Arial Black" panose="020B0A04020102020204" pitchFamily="34" charset="0"/>
              </a:rPr>
              <a:t>Open Discussion</a:t>
            </a:r>
            <a:endParaRPr lang="en-US" dirty="0"/>
          </a:p>
        </p:txBody>
      </p:sp>
      <p:pic>
        <p:nvPicPr>
          <p:cNvPr id="5" name="Picture 3" descr="S:\DOC\LOGO\DOC Logo\DO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68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219200" y="1600203"/>
            <a:ext cx="6648450" cy="4168775"/>
          </a:xfrm>
        </p:spPr>
        <p:txBody>
          <a:bodyPr/>
          <a:lstStyle/>
          <a:p>
            <a:pPr eaLnBrk="1" hangingPunct="1"/>
            <a:endParaRPr lang="en-US" altLang="en-US" dirty="0"/>
          </a:p>
        </p:txBody>
      </p:sp>
      <p:sp>
        <p:nvSpPr>
          <p:cNvPr id="3" name="Title 2"/>
          <p:cNvSpPr>
            <a:spLocks noGrp="1"/>
          </p:cNvSpPr>
          <p:nvPr>
            <p:ph type="title"/>
          </p:nvPr>
        </p:nvSpPr>
        <p:spPr>
          <a:xfrm>
            <a:off x="474379" y="228600"/>
            <a:ext cx="8229600" cy="1143000"/>
          </a:xfrm>
        </p:spPr>
        <p:txBody>
          <a:bodyPr>
            <a:normAutofit fontScale="90000"/>
          </a:bodyPr>
          <a:lstStyle/>
          <a:p>
            <a:pPr algn="ctr" eaLnBrk="1" fontAlgn="auto" hangingPunct="1">
              <a:spcAft>
                <a:spcPts val="0"/>
              </a:spcAft>
              <a:defRPr/>
            </a:pPr>
            <a:r>
              <a:rPr lang="en-US" dirty="0">
                <a:solidFill>
                  <a:srgbClr val="0070C0"/>
                </a:solidFill>
                <a:latin typeface="Arial Black" panose="020B0A04020102020204" pitchFamily="34" charset="0"/>
              </a:rPr>
              <a:t>Division of Conservation (DOC)</a:t>
            </a:r>
            <a:r>
              <a:rPr lang="en-US" sz="4400" dirty="0">
                <a:solidFill>
                  <a:srgbClr val="0070C0"/>
                </a:solidFill>
                <a:latin typeface="Arial Black" panose="020B0A04020102020204" pitchFamily="34" charset="0"/>
              </a:rPr>
              <a:t> </a:t>
            </a:r>
            <a:r>
              <a:rPr lang="en-US" dirty="0">
                <a:solidFill>
                  <a:srgbClr val="0070C0"/>
                </a:solidFill>
                <a:latin typeface="Arial Black" panose="020B0A04020102020204" pitchFamily="34" charset="0"/>
              </a:rPr>
              <a:t>Report / Updates</a:t>
            </a:r>
            <a:endParaRPr lang="en-US" dirty="0">
              <a:solidFill>
                <a:srgbClr val="0070C0"/>
              </a:solidFill>
            </a:endParaRPr>
          </a:p>
        </p:txBody>
      </p:sp>
      <p:pic>
        <p:nvPicPr>
          <p:cNvPr id="13316" name="Picture 6" descr="S:\DOC\KACD FOLDER\KACD CONVENTION\KACD Convention 2014\SCC LUNCHEON SLIDESHOW\IMG_8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4" y="1600202"/>
            <a:ext cx="6712735" cy="4168751"/>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3" descr="S:\DOC\LOGO\DOC Logo\DO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25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5720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latin typeface="Calibri" panose="020F0502020204030204" pitchFamily="34" charset="0"/>
              </a:rPr>
              <a:t>Substitute for HB 2272 – Establish the Kansas Water Authority Science &amp; Research Subcommittee</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400" dirty="0">
                <a:latin typeface="Calibri" panose="020F0502020204030204" pitchFamily="34" charset="0"/>
              </a:rPr>
              <a:t>Subcommittee would carry out the following duties:</a:t>
            </a:r>
          </a:p>
          <a:p>
            <a:pPr marL="1371600" lvl="1" indent="-457200" eaLnBrk="1" fontAlgn="auto" hangingPunct="1">
              <a:lnSpc>
                <a:spcPct val="90000"/>
              </a:lnSpc>
              <a:spcBef>
                <a:spcPts val="1000"/>
              </a:spcBef>
              <a:spcAft>
                <a:spcPts val="0"/>
              </a:spcAft>
              <a:buClrTx/>
              <a:buFont typeface="Wingdings" panose="05000000000000000000" pitchFamily="2" charset="2"/>
              <a:buChar char="§"/>
              <a:defRPr/>
            </a:pPr>
            <a:r>
              <a:rPr lang="en-US" sz="2100" dirty="0">
                <a:latin typeface="Calibri" panose="020F0502020204030204" pitchFamily="34" charset="0"/>
              </a:rPr>
              <a:t>Recommend research priorities and necessary funding levels for research that will better determine the causes of ground water and surface water sustainability and water quality problems and alternative water sources;</a:t>
            </a:r>
          </a:p>
          <a:p>
            <a:pPr marL="1371600" lvl="1" indent="-457200" eaLnBrk="1" fontAlgn="auto" hangingPunct="1">
              <a:lnSpc>
                <a:spcPct val="90000"/>
              </a:lnSpc>
              <a:spcBef>
                <a:spcPts val="1000"/>
              </a:spcBef>
              <a:spcAft>
                <a:spcPts val="0"/>
              </a:spcAft>
              <a:buClrTx/>
              <a:buFont typeface="Wingdings" panose="05000000000000000000" pitchFamily="2" charset="2"/>
              <a:buChar char="§"/>
              <a:defRPr/>
            </a:pPr>
            <a:r>
              <a:rPr lang="en-US" sz="2100" dirty="0">
                <a:latin typeface="Calibri" panose="020F0502020204030204" pitchFamily="34" charset="0"/>
              </a:rPr>
              <a:t>Scientifically evaluate the effectiveness and cost effectiveness of State Water Plan funded projects and programs; and</a:t>
            </a:r>
          </a:p>
          <a:p>
            <a:pPr marL="1371600" lvl="1" indent="-457200" eaLnBrk="1" fontAlgn="auto" hangingPunct="1">
              <a:lnSpc>
                <a:spcPct val="90000"/>
              </a:lnSpc>
              <a:spcBef>
                <a:spcPts val="1000"/>
              </a:spcBef>
              <a:spcAft>
                <a:spcPts val="0"/>
              </a:spcAft>
              <a:buClrTx/>
              <a:buFont typeface="Wingdings" panose="05000000000000000000" pitchFamily="2" charset="2"/>
              <a:buChar char="§"/>
              <a:defRPr/>
            </a:pPr>
            <a:r>
              <a:rPr lang="en-US" sz="2100" dirty="0">
                <a:latin typeface="Calibri" panose="020F0502020204030204" pitchFamily="34" charset="0"/>
              </a:rPr>
              <a:t>Recommend re-prioritization of State Water Plan funded projects and programs, if necessary, and recommend funding levels necessary to carry out the project and programs</a:t>
            </a:r>
            <a:endParaRPr lang="en-US" sz="21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0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Legislative Update</a:t>
            </a:r>
            <a:endParaRPr lang="en-US" sz="4000" dirty="0">
              <a:solidFill>
                <a:srgbClr val="0070C0"/>
              </a:solidFill>
            </a:endParaRPr>
          </a:p>
        </p:txBody>
      </p:sp>
      <p:pic>
        <p:nvPicPr>
          <p:cNvPr id="12292"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0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5720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500" dirty="0">
                <a:solidFill>
                  <a:prstClr val="black"/>
                </a:solidFill>
                <a:latin typeface="Calibri" panose="020F0502020204030204" pitchFamily="34" charset="0"/>
              </a:rPr>
              <a:t>HB 2032 – Increasing fees credited to the state water plan fund.</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500" dirty="0">
                <a:solidFill>
                  <a:prstClr val="black"/>
                </a:solidFill>
                <a:latin typeface="Calibri" panose="020F0502020204030204" pitchFamily="34" charset="0"/>
              </a:rPr>
              <a:t>HB 2311 – Maintenance requirements for streambank stabilization and water quality protection projects.</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500" dirty="0">
                <a:solidFill>
                  <a:prstClr val="black"/>
                </a:solidFill>
                <a:latin typeface="Calibri" panose="020F0502020204030204" pitchFamily="34" charset="0"/>
              </a:rPr>
              <a:t>SB 48 – Remedies for the impairment of a valid water right or permit to divert and use water.</a:t>
            </a:r>
          </a:p>
          <a:p>
            <a:pPr marL="914400" indent="-457200" eaLnBrk="1" fontAlgn="auto" hangingPunct="1">
              <a:lnSpc>
                <a:spcPct val="90000"/>
              </a:lnSpc>
              <a:spcBef>
                <a:spcPts val="1000"/>
              </a:spcBef>
              <a:spcAft>
                <a:spcPts val="0"/>
              </a:spcAft>
              <a:buClrTx/>
              <a:buSzTx/>
              <a:buFont typeface="Courier New" panose="02070309020205020404" pitchFamily="49" charset="0"/>
              <a:buChar char="o"/>
              <a:defRPr/>
            </a:pPr>
            <a:r>
              <a:rPr lang="en-US" sz="2500" dirty="0">
                <a:solidFill>
                  <a:prstClr val="black"/>
                </a:solidFill>
                <a:latin typeface="Calibri" panose="020F0502020204030204" pitchFamily="34" charset="0"/>
              </a:rPr>
              <a:t>KDA has coordinated with KLA, KFB, the GMDs, KWA and other stakeholders to develop an alternate proposal to modify the water right impairment process and streamline the paths senior water right holders could pursue when they believe themselves impaired.</a:t>
            </a: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Legislative Update (</a:t>
            </a:r>
            <a:r>
              <a:rPr lang="en-US" sz="4000" dirty="0" err="1">
                <a:solidFill>
                  <a:srgbClr val="0070C0"/>
                </a:solidFill>
                <a:latin typeface="Arial Black" panose="020B0A04020102020204" pitchFamily="34" charset="0"/>
              </a:rPr>
              <a:t>cont</a:t>
            </a:r>
            <a:r>
              <a:rPr lang="en-US" sz="4000" dirty="0">
                <a:solidFill>
                  <a:srgbClr val="0070C0"/>
                </a:solidFill>
                <a:latin typeface="Arial Black" panose="020B0A04020102020204" pitchFamily="34" charset="0"/>
              </a:rPr>
              <a:t>)</a:t>
            </a:r>
            <a:endParaRPr lang="en-US" sz="4000" dirty="0">
              <a:solidFill>
                <a:srgbClr val="0070C0"/>
              </a:solidFill>
            </a:endParaRPr>
          </a:p>
        </p:txBody>
      </p:sp>
      <p:pic>
        <p:nvPicPr>
          <p:cNvPr id="12292"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83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5720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500" dirty="0">
                <a:latin typeface="Calibri" panose="020F0502020204030204" pitchFamily="34" charset="0"/>
              </a:rPr>
              <a:t>SB 27 – Appropriation revisions for FY 2017, 2018 &amp; 2019 for various state agencies</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500" dirty="0">
                <a:latin typeface="Calibri" panose="020F0502020204030204" pitchFamily="34" charset="0"/>
              </a:rPr>
              <a:t>Proposed to delete $189,972, all from the State General Fund, to reduce the agency’s budget by </a:t>
            </a:r>
          </a:p>
          <a:p>
            <a:pPr marL="914400" lvl="1" indent="0" eaLnBrk="1" fontAlgn="auto" hangingPunct="1">
              <a:lnSpc>
                <a:spcPct val="90000"/>
              </a:lnSpc>
              <a:spcBef>
                <a:spcPts val="1000"/>
              </a:spcBef>
              <a:spcAft>
                <a:spcPts val="0"/>
              </a:spcAft>
              <a:buClrTx/>
              <a:buNone/>
              <a:defRPr/>
            </a:pPr>
            <a:r>
              <a:rPr lang="en-US" sz="2500" dirty="0">
                <a:latin typeface="Calibri" panose="020F0502020204030204" pitchFamily="34" charset="0"/>
              </a:rPr>
              <a:t>2% in FY 2017</a:t>
            </a: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Legislative Update (</a:t>
            </a:r>
            <a:r>
              <a:rPr lang="en-US" sz="4000" dirty="0" err="1">
                <a:solidFill>
                  <a:srgbClr val="0070C0"/>
                </a:solidFill>
                <a:latin typeface="Arial Black" panose="020B0A04020102020204" pitchFamily="34" charset="0"/>
              </a:rPr>
              <a:t>cont</a:t>
            </a:r>
            <a:r>
              <a:rPr lang="en-US" sz="4000" dirty="0">
                <a:solidFill>
                  <a:srgbClr val="0070C0"/>
                </a:solidFill>
                <a:latin typeface="Arial Black" panose="020B0A04020102020204" pitchFamily="34" charset="0"/>
              </a:rPr>
              <a:t>)</a:t>
            </a:r>
            <a:endParaRPr lang="en-US" sz="4000" dirty="0">
              <a:solidFill>
                <a:srgbClr val="0070C0"/>
              </a:solidFill>
            </a:endParaRPr>
          </a:p>
        </p:txBody>
      </p:sp>
      <p:pic>
        <p:nvPicPr>
          <p:cNvPr id="12292"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24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524000"/>
            <a:ext cx="8229600" cy="4572000"/>
          </a:xfrm>
        </p:spPr>
        <p:txBody>
          <a:bodyPr/>
          <a:lstStyle/>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latin typeface="Calibri" panose="020F0502020204030204" pitchFamily="34" charset="0"/>
              </a:rPr>
              <a:t>HCR 5008 - Proposition to amend article 11 of the constitution of the state of Kansas concerning the state water plan fund</a:t>
            </a:r>
          </a:p>
          <a:p>
            <a:pPr marL="457200" indent="-457200" eaLnBrk="1" fontAlgn="auto" hangingPunct="1">
              <a:lnSpc>
                <a:spcPct val="90000"/>
              </a:lnSpc>
              <a:spcBef>
                <a:spcPts val="1000"/>
              </a:spcBef>
              <a:spcAft>
                <a:spcPts val="0"/>
              </a:spcAft>
              <a:buClrTx/>
              <a:buSzTx/>
              <a:buFont typeface="Arial" panose="020B0604020202020204" pitchFamily="34" charset="0"/>
              <a:buChar char="•"/>
              <a:defRPr/>
            </a:pPr>
            <a:r>
              <a:rPr lang="en-US" sz="2600" dirty="0">
                <a:latin typeface="Calibri" panose="020F0502020204030204" pitchFamily="34" charset="0"/>
              </a:rPr>
              <a:t>SGF/EDIF Request – House Water &amp; Environment Committee, Chaired by Rep. Tom Sloan, considered many different SWPF fee and revenue bills this session.</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600" dirty="0">
                <a:latin typeface="Calibri" panose="020F0502020204030204" pitchFamily="34" charset="0"/>
              </a:rPr>
              <a:t>Chairman Sloan asked KWO and stakeholders to produce a more detailed priority project list for potential SGF/EDIF funding.</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600" dirty="0">
                <a:latin typeface="Calibri" panose="020F0502020204030204" pitchFamily="34" charset="0"/>
              </a:rPr>
              <a:t>Recommendation was submitted to Chairman Sloan on February 27</a:t>
            </a:r>
            <a:r>
              <a:rPr lang="en-US" sz="2600" baseline="30000" dirty="0">
                <a:latin typeface="Calibri" panose="020F0502020204030204" pitchFamily="34" charset="0"/>
              </a:rPr>
              <a:t>th</a:t>
            </a:r>
            <a:r>
              <a:rPr lang="en-US" sz="2600" dirty="0">
                <a:latin typeface="Calibri" panose="020F0502020204030204" pitchFamily="34" charset="0"/>
              </a:rPr>
              <a:t>.</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endParaRPr lang="en-US" sz="2400" dirty="0">
              <a:latin typeface="Calibri" panose="020F0502020204030204" pitchFamily="34" charset="0"/>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Legislative Update (</a:t>
            </a:r>
            <a:r>
              <a:rPr lang="en-US" sz="4000" dirty="0" err="1">
                <a:solidFill>
                  <a:srgbClr val="0070C0"/>
                </a:solidFill>
                <a:latin typeface="Arial Black" panose="020B0A04020102020204" pitchFamily="34" charset="0"/>
              </a:rPr>
              <a:t>cont</a:t>
            </a:r>
            <a:r>
              <a:rPr lang="en-US" sz="4000" dirty="0">
                <a:solidFill>
                  <a:srgbClr val="0070C0"/>
                </a:solidFill>
                <a:latin typeface="Arial Black" panose="020B0A04020102020204" pitchFamily="34" charset="0"/>
              </a:rPr>
              <a:t>)</a:t>
            </a:r>
            <a:endParaRPr lang="en-US" sz="4000" dirty="0">
              <a:solidFill>
                <a:srgbClr val="0070C0"/>
              </a:solidFill>
            </a:endParaRPr>
          </a:p>
        </p:txBody>
      </p:sp>
      <p:pic>
        <p:nvPicPr>
          <p:cNvPr id="12292"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3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380264"/>
            <a:ext cx="8229600" cy="4572000"/>
          </a:xfrm>
        </p:spPr>
        <p:txBody>
          <a:bodyPr/>
          <a:lstStyle/>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en-US" sz="2500" dirty="0">
                <a:solidFill>
                  <a:prstClr val="black"/>
                </a:solidFill>
                <a:latin typeface="Calibri" panose="020F0502020204030204"/>
              </a:rPr>
              <a:t>Funding to the Long-Term Vision for the Future of Water Supply in Kansas (The Vision)</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500" dirty="0">
                <a:solidFill>
                  <a:prstClr val="black"/>
                </a:solidFill>
                <a:latin typeface="Calibri" panose="020F0502020204030204"/>
              </a:rPr>
              <a:t>Potential additional source of funding</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500" dirty="0">
                <a:solidFill>
                  <a:prstClr val="black"/>
                </a:solidFill>
                <a:latin typeface="Calibri" panose="020F0502020204030204"/>
              </a:rPr>
              <a:t>Charged with developing a method to provide financing for water resource management and protection</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500" dirty="0">
                <a:solidFill>
                  <a:prstClr val="black"/>
                </a:solidFill>
                <a:latin typeface="Calibri" panose="020F0502020204030204"/>
              </a:rPr>
              <a:t>Final report submitted to Governor Sam Brownback dated January 11, 2017</a:t>
            </a:r>
          </a:p>
          <a:p>
            <a:pPr marL="914400" lvl="1" indent="-457200" eaLnBrk="1" fontAlgn="auto" hangingPunct="1">
              <a:lnSpc>
                <a:spcPct val="90000"/>
              </a:lnSpc>
              <a:spcBef>
                <a:spcPts val="1000"/>
              </a:spcBef>
              <a:spcAft>
                <a:spcPts val="0"/>
              </a:spcAft>
              <a:buClrTx/>
              <a:buFont typeface="Courier New" panose="02070309020205020404" pitchFamily="49" charset="0"/>
              <a:buChar char="o"/>
              <a:defRPr/>
            </a:pPr>
            <a:r>
              <a:rPr lang="en-US" sz="2500" dirty="0">
                <a:solidFill>
                  <a:prstClr val="black"/>
                </a:solidFill>
                <a:latin typeface="Calibri" panose="020F0502020204030204"/>
              </a:rPr>
              <a:t>$55 million to address water quantity and quality concerns</a:t>
            </a:r>
          </a:p>
          <a:p>
            <a:pPr marL="857250" lvl="1" indent="-400050" eaLnBrk="1" fontAlgn="auto" hangingPunct="1">
              <a:lnSpc>
                <a:spcPct val="90000"/>
              </a:lnSpc>
              <a:spcBef>
                <a:spcPts val="1000"/>
              </a:spcBef>
              <a:spcAft>
                <a:spcPts val="0"/>
              </a:spcAft>
              <a:buClrTx/>
              <a:buFont typeface="Courier New" panose="02070309020205020404" pitchFamily="49" charset="0"/>
              <a:buChar char="o"/>
              <a:defRPr/>
            </a:pPr>
            <a:r>
              <a:rPr lang="en-US" sz="2500" dirty="0">
                <a:solidFill>
                  <a:prstClr val="black"/>
                </a:solidFill>
                <a:latin typeface="Calibri" panose="020F0502020204030204"/>
              </a:rPr>
              <a:t>Transfer of $6 million general fund; $2 EDIF to the SWPF </a:t>
            </a:r>
          </a:p>
          <a:p>
            <a:pPr marL="722313" lvl="2" eaLnBrk="1" fontAlgn="auto" hangingPunct="1">
              <a:lnSpc>
                <a:spcPct val="90000"/>
              </a:lnSpc>
              <a:spcBef>
                <a:spcPts val="1000"/>
              </a:spcBef>
              <a:spcAft>
                <a:spcPts val="0"/>
              </a:spcAft>
              <a:buClrTx/>
              <a:buFont typeface="Arial" panose="020B0604020202020204" pitchFamily="34" charset="0"/>
              <a:buChar char="•"/>
              <a:defRPr/>
            </a:pPr>
            <a:endParaRPr lang="en-US" sz="2500"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228600" indent="-228600" eaLnBrk="1" fontAlgn="auto" hangingPunct="1">
              <a:lnSpc>
                <a:spcPct val="90000"/>
              </a:lnSpc>
              <a:spcBef>
                <a:spcPts val="1000"/>
              </a:spcBef>
              <a:spcAft>
                <a:spcPts val="0"/>
              </a:spcAft>
              <a:buClrTx/>
              <a:buSzTx/>
              <a:buFont typeface="Arial" panose="020B0604020202020204" pitchFamily="34" charset="0"/>
              <a:buChar char="•"/>
              <a:defRPr/>
            </a:pPr>
            <a:endParaRPr lang="en-US" sz="2800" b="1" dirty="0">
              <a:solidFill>
                <a:prstClr val="black"/>
              </a:solidFill>
              <a:latin typeface="Calibri" panose="020F0502020204030204"/>
            </a:endParaRPr>
          </a:p>
          <a:p>
            <a:pPr marL="0" indent="0" eaLnBrk="1" fontAlgn="auto" hangingPunct="1">
              <a:lnSpc>
                <a:spcPct val="90000"/>
              </a:lnSpc>
              <a:spcBef>
                <a:spcPts val="1000"/>
              </a:spcBef>
              <a:spcAft>
                <a:spcPts val="0"/>
              </a:spcAft>
              <a:buClrTx/>
              <a:buSzTx/>
              <a:buFont typeface="Wingdings 3" pitchFamily="18" charset="2"/>
              <a:buNone/>
              <a:defRPr/>
            </a:pPr>
            <a:endParaRPr lang="en-US" sz="2800" b="1" dirty="0">
              <a:solidFill>
                <a:prstClr val="black"/>
              </a:solidFill>
              <a:latin typeface="Calibri" panose="020F0502020204030204"/>
            </a:endParaRPr>
          </a:p>
        </p:txBody>
      </p:sp>
      <p:sp>
        <p:nvSpPr>
          <p:cNvPr id="2" name="Title 1"/>
          <p:cNvSpPr>
            <a:spLocks noGrp="1"/>
          </p:cNvSpPr>
          <p:nvPr>
            <p:ph type="title"/>
          </p:nvPr>
        </p:nvSpPr>
        <p:spPr>
          <a:xfrm>
            <a:off x="457200" y="381000"/>
            <a:ext cx="8229600" cy="914400"/>
          </a:xfrm>
          <a:ln w="38100">
            <a:solidFill>
              <a:srgbClr val="0000FF"/>
            </a:solidFill>
          </a:ln>
        </p:spPr>
        <p:txBody>
          <a:bodyPr>
            <a:normAutofit/>
          </a:bodyPr>
          <a:lstStyle/>
          <a:p>
            <a:pPr algn="ctr" eaLnBrk="1" fontAlgn="auto" hangingPunct="1">
              <a:spcAft>
                <a:spcPts val="0"/>
              </a:spcAft>
              <a:defRPr/>
            </a:pPr>
            <a:r>
              <a:rPr lang="en-US" sz="4000" dirty="0">
                <a:solidFill>
                  <a:srgbClr val="0070C0"/>
                </a:solidFill>
                <a:latin typeface="Arial Black" panose="020B0A04020102020204" pitchFamily="34" charset="0"/>
              </a:rPr>
              <a:t>Blue Ribbon Task Force</a:t>
            </a:r>
          </a:p>
        </p:txBody>
      </p:sp>
      <p:pic>
        <p:nvPicPr>
          <p:cNvPr id="5" name="Picture 3" descr="S:\DOC\LOGO\DOC Logo\DO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26138"/>
            <a:ext cx="1280719" cy="77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71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614361"/>
          </a:xfrm>
        </p:spPr>
        <p:txBody>
          <a:bodyPr>
            <a:normAutofit fontScale="90000"/>
          </a:bodyPr>
          <a:lstStyle/>
          <a:p>
            <a:pPr algn="ctr"/>
            <a:r>
              <a:rPr lang="en-US" sz="4000" dirty="0">
                <a:solidFill>
                  <a:srgbClr val="0070C0"/>
                </a:solidFill>
                <a:latin typeface="Arial Black" panose="020B0A04020102020204" pitchFamily="34" charset="0"/>
              </a:rPr>
              <a:t>State Water Plan Fund</a:t>
            </a:r>
            <a:endParaRPr lang="en-US" sz="4000"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1493939"/>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876800" y="6248400"/>
            <a:ext cx="3810000" cy="369332"/>
          </a:xfrm>
          <a:prstGeom prst="rect">
            <a:avLst/>
          </a:prstGeom>
          <a:noFill/>
        </p:spPr>
        <p:txBody>
          <a:bodyPr wrap="square" rtlCol="0">
            <a:spAutoFit/>
          </a:bodyPr>
          <a:lstStyle/>
          <a:p>
            <a:r>
              <a:rPr lang="en-US" b="1" dirty="0"/>
              <a:t>$13,919,461  -  $21,919,461</a:t>
            </a:r>
          </a:p>
        </p:txBody>
      </p:sp>
      <p:graphicFrame>
        <p:nvGraphicFramePr>
          <p:cNvPr id="6" name="Chart 5"/>
          <p:cNvGraphicFramePr>
            <a:graphicFrameLocks/>
          </p:cNvGraphicFramePr>
          <p:nvPr>
            <p:extLst>
              <p:ext uri="{D42A27DB-BD31-4B8C-83A1-F6EECF244321}">
                <p14:modId xmlns:p14="http://schemas.microsoft.com/office/powerpoint/2010/main" val="3891960959"/>
              </p:ext>
            </p:extLst>
          </p:nvPr>
        </p:nvGraphicFramePr>
        <p:xfrm>
          <a:off x="685800" y="965200"/>
          <a:ext cx="8001000" cy="520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699007569"/>
              </p:ext>
            </p:extLst>
          </p:nvPr>
        </p:nvGraphicFramePr>
        <p:xfrm>
          <a:off x="304800" y="965200"/>
          <a:ext cx="8610600" cy="528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8559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ustom 2">
    <a:dk1>
      <a:sysClr val="windowText" lastClr="000000"/>
    </a:dk1>
    <a:lt1>
      <a:sysClr val="window" lastClr="FFFFFF"/>
    </a:lt1>
    <a:dk2>
      <a:srgbClr val="002060"/>
    </a:dk2>
    <a:lt2>
      <a:srgbClr val="E3EACF"/>
    </a:lt2>
    <a:accent1>
      <a:srgbClr val="002060"/>
    </a:accent1>
    <a:accent2>
      <a:srgbClr val="7F7F7F"/>
    </a:accent2>
    <a:accent3>
      <a:srgbClr val="9F8351"/>
    </a:accent3>
    <a:accent4>
      <a:srgbClr val="002060"/>
    </a:accent4>
    <a:accent5>
      <a:srgbClr val="7F7F7F"/>
    </a:accent5>
    <a:accent6>
      <a:srgbClr val="595959"/>
    </a:accent6>
    <a:hlink>
      <a:srgbClr val="CA2F03"/>
    </a:hlink>
    <a:folHlink>
      <a:srgbClr val="3F3F3F"/>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6095</TotalTime>
  <Words>1215</Words>
  <Application>Microsoft Office PowerPoint</Application>
  <PresentationFormat>On-screen Show (4:3)</PresentationFormat>
  <Paragraphs>254</Paragraphs>
  <Slides>25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Black</vt:lpstr>
      <vt:lpstr>Calibri</vt:lpstr>
      <vt:lpstr>Courier New</vt:lpstr>
      <vt:lpstr>Lucida Sans Unicode</vt:lpstr>
      <vt:lpstr>Times New Roman</vt:lpstr>
      <vt:lpstr>Verdana</vt:lpstr>
      <vt:lpstr>Wingdings</vt:lpstr>
      <vt:lpstr>Wingdings 2</vt:lpstr>
      <vt:lpstr>Wingdings 3</vt:lpstr>
      <vt:lpstr>Concourse</vt:lpstr>
      <vt:lpstr>       </vt:lpstr>
      <vt:lpstr>Welcome &amp; Introductions </vt:lpstr>
      <vt:lpstr>Division of Conservation (DOC) Report / Updates</vt:lpstr>
      <vt:lpstr>Legislative Update</vt:lpstr>
      <vt:lpstr>Legislative Update (cont)</vt:lpstr>
      <vt:lpstr>Legislative Update (cont)</vt:lpstr>
      <vt:lpstr>Legislative Update (cont)</vt:lpstr>
      <vt:lpstr>Blue Ribbon Task Force</vt:lpstr>
      <vt:lpstr>State Water Plan Fund</vt:lpstr>
      <vt:lpstr>PowerPoint Presentation</vt:lpstr>
      <vt:lpstr>State Water Plan Budget</vt:lpstr>
      <vt:lpstr>SCC Prioritization of SWP Funds</vt:lpstr>
      <vt:lpstr>Regional Conservation Partnership Program</vt:lpstr>
      <vt:lpstr>Regional Conservation Partnership Program (cont)</vt:lpstr>
      <vt:lpstr>Watershed District  Cost-Share Program</vt:lpstr>
      <vt:lpstr>Soil Health Education Funds</vt:lpstr>
      <vt:lpstr>Sediment and Nutrient Reduction Initiative</vt:lpstr>
      <vt:lpstr>Sediment and Nutrient Reduction Initiative (cont)</vt:lpstr>
      <vt:lpstr>Supplemental Allocation of Cost-Share Funds</vt:lpstr>
      <vt:lpstr>FY 2018 State Cost-Share Program Revisions</vt:lpstr>
      <vt:lpstr>Cost Share Reminders</vt:lpstr>
      <vt:lpstr>CSIMS 2.0 Upgrade</vt:lpstr>
      <vt:lpstr>CSIMS 2.0 Upgrade (cont.)</vt:lpstr>
      <vt:lpstr>Program Performance</vt:lpstr>
      <vt:lpstr>Open 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State Conservation Commission Spring Workshop</dc:title>
  <dc:creator>Green, Megan</dc:creator>
  <cp:lastModifiedBy>Meader, Donna</cp:lastModifiedBy>
  <cp:revision>228</cp:revision>
  <cp:lastPrinted>2017-03-02T21:30:02Z</cp:lastPrinted>
  <dcterms:created xsi:type="dcterms:W3CDTF">2016-02-08T14:21:29Z</dcterms:created>
  <dcterms:modified xsi:type="dcterms:W3CDTF">2017-03-06T14:41:19Z</dcterms:modified>
</cp:coreProperties>
</file>