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9" r:id="rId3"/>
    <p:sldId id="280" r:id="rId4"/>
    <p:sldId id="271" r:id="rId5"/>
    <p:sldId id="283" r:id="rId6"/>
    <p:sldId id="273" r:id="rId7"/>
    <p:sldId id="258" r:id="rId8"/>
    <p:sldId id="274" r:id="rId9"/>
    <p:sldId id="275" r:id="rId10"/>
    <p:sldId id="259" r:id="rId11"/>
    <p:sldId id="276" r:id="rId12"/>
    <p:sldId id="260" r:id="rId13"/>
    <p:sldId id="261" r:id="rId14"/>
    <p:sldId id="284" r:id="rId15"/>
    <p:sldId id="282" r:id="rId16"/>
    <p:sldId id="264" r:id="rId17"/>
    <p:sldId id="265" r:id="rId18"/>
    <p:sldId id="266" r:id="rId19"/>
    <p:sldId id="26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117"/>
    <a:srgbClr val="173B7A"/>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p:restoredTop sz="84371"/>
  </p:normalViewPr>
  <p:slideViewPr>
    <p:cSldViewPr snapToGrid="0" snapToObjects="1">
      <p:cViewPr varScale="1">
        <p:scale>
          <a:sx n="115" d="100"/>
          <a:sy n="115" d="100"/>
        </p:scale>
        <p:origin x="5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8594BC-AA56-6243-B64D-E651C229F367}" type="datetimeFigureOut">
              <a:rPr lang="en-US" smtClean="0"/>
              <a:t>8/9/17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1001B9-97AD-CD47-A3B1-81E8CD1CEB71}" type="slidenum">
              <a:rPr lang="en-US" smtClean="0"/>
              <a:t>‹#›</a:t>
            </a:fld>
            <a:endParaRPr lang="en-US"/>
          </a:p>
        </p:txBody>
      </p:sp>
    </p:spTree>
    <p:extLst>
      <p:ext uri="{BB962C8B-B14F-4D97-AF65-F5344CB8AC3E}">
        <p14:creationId xmlns:p14="http://schemas.microsoft.com/office/powerpoint/2010/main" val="26462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7B200-2A70-314D-9007-8203E313F2FA}" type="datetimeFigureOut">
              <a:rPr lang="en-US" smtClean="0"/>
              <a:t>8/9/17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C1FC6-F422-0649-9BCB-1E8EAEFD12DD}" type="slidenum">
              <a:rPr lang="en-US" smtClean="0"/>
              <a:t>‹#›</a:t>
            </a:fld>
            <a:endParaRPr lang="en-US"/>
          </a:p>
        </p:txBody>
      </p:sp>
    </p:spTree>
    <p:extLst>
      <p:ext uri="{BB962C8B-B14F-4D97-AF65-F5344CB8AC3E}">
        <p14:creationId xmlns:p14="http://schemas.microsoft.com/office/powerpoint/2010/main" val="182182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a:t>
            </a:r>
            <a:r>
              <a:rPr lang="en-US" baseline="0" dirty="0" smtClean="0"/>
              <a:t> general stats</a:t>
            </a:r>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2</a:t>
            </a:fld>
            <a:endParaRPr lang="en-US"/>
          </a:p>
        </p:txBody>
      </p:sp>
    </p:spTree>
    <p:extLst>
      <p:ext uri="{BB962C8B-B14F-4D97-AF65-F5344CB8AC3E}">
        <p14:creationId xmlns:p14="http://schemas.microsoft.com/office/powerpoint/2010/main" val="92326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concerns of use are the number of hogs sent to market with illegal amounts of drug residue in the tissue.</a:t>
            </a:r>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5</a:t>
            </a:fld>
            <a:endParaRPr lang="en-US"/>
          </a:p>
        </p:txBody>
      </p:sp>
    </p:spTree>
    <p:extLst>
      <p:ext uri="{BB962C8B-B14F-4D97-AF65-F5344CB8AC3E}">
        <p14:creationId xmlns:p14="http://schemas.microsoft.com/office/powerpoint/2010/main" val="179813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www.fda.gov</a:t>
            </a:r>
            <a:r>
              <a:rPr lang="en-US" dirty="0" smtClean="0"/>
              <a:t>/</a:t>
            </a:r>
            <a:r>
              <a:rPr lang="en-US" dirty="0" err="1" smtClean="0"/>
              <a:t>NewsEvents</a:t>
            </a:r>
            <a:r>
              <a:rPr lang="en-US" dirty="0" smtClean="0"/>
              <a:t>/Newsroom/</a:t>
            </a:r>
            <a:r>
              <a:rPr lang="en-US" dirty="0" err="1" smtClean="0"/>
              <a:t>PressAnnouncements</a:t>
            </a:r>
            <a:r>
              <a:rPr lang="en-US" dirty="0" smtClean="0"/>
              <a:t>/ucm494934.htm</a:t>
            </a:r>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6</a:t>
            </a:fld>
            <a:endParaRPr lang="en-US"/>
          </a:p>
        </p:txBody>
      </p:sp>
    </p:spTree>
    <p:extLst>
      <p:ext uri="{BB962C8B-B14F-4D97-AF65-F5344CB8AC3E}">
        <p14:creationId xmlns:p14="http://schemas.microsoft.com/office/powerpoint/2010/main" val="106697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Codex </a:t>
            </a:r>
            <a:r>
              <a:rPr lang="en-US" dirty="0" err="1" smtClean="0"/>
              <a:t>Alimentarius</a:t>
            </a:r>
            <a:r>
              <a:rPr lang="en-US" dirty="0" smtClean="0"/>
              <a:t> Commission Procedural Manual, Fourteenth Edition (2004), Animal</a:t>
            </a:r>
            <a:r>
              <a:rPr lang="en-US" baseline="0" dirty="0" smtClean="0"/>
              <a:t> Drug Residues are defined as:</a:t>
            </a:r>
          </a:p>
          <a:p>
            <a:r>
              <a:rPr lang="en-US" i="1" dirty="0" smtClean="0"/>
              <a:t>“Residues of veterinary drugs include the parent compounds and/or their metabolites in any edible portion of the animal product, and include residues of associated impurities of the veterinary drug concerned.”</a:t>
            </a:r>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7</a:t>
            </a:fld>
            <a:endParaRPr lang="en-US"/>
          </a:p>
        </p:txBody>
      </p:sp>
    </p:spTree>
    <p:extLst>
      <p:ext uri="{BB962C8B-B14F-4D97-AF65-F5344CB8AC3E}">
        <p14:creationId xmlns:p14="http://schemas.microsoft.com/office/powerpoint/2010/main" val="169324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choosing a medication, both cost and the administration route are important factors to consider. Related to the concentration of the drug, the three factors below must be considered. If any of these three factors is not addressed, the concentration of the drug when delivered (in feed or water) are unlikely to meet the MIC for the targeted pathogen and be wasted drug.</a:t>
            </a:r>
          </a:p>
          <a:p>
            <a:endParaRPr lang="en-US" baseline="0" dirty="0" smtClean="0"/>
          </a:p>
          <a:p>
            <a:r>
              <a:rPr lang="en-US" dirty="0" smtClean="0"/>
              <a:t>https://</a:t>
            </a:r>
            <a:r>
              <a:rPr lang="en-US" dirty="0" err="1" smtClean="0"/>
              <a:t>www.aasv.org</a:t>
            </a:r>
            <a:r>
              <a:rPr lang="en-US" dirty="0" smtClean="0"/>
              <a:t>/</a:t>
            </a:r>
            <a:r>
              <a:rPr lang="en-US" dirty="0" err="1" smtClean="0"/>
              <a:t>shap</a:t>
            </a:r>
            <a:r>
              <a:rPr lang="en-US" dirty="0" smtClean="0"/>
              <a:t>/issues/v6n5/v6n5p189.pdf</a:t>
            </a:r>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11</a:t>
            </a:fld>
            <a:endParaRPr lang="en-US"/>
          </a:p>
        </p:txBody>
      </p:sp>
    </p:spTree>
    <p:extLst>
      <p:ext uri="{BB962C8B-B14F-4D97-AF65-F5344CB8AC3E}">
        <p14:creationId xmlns:p14="http://schemas.microsoft.com/office/powerpoint/2010/main" val="57722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rPr>
              <a:t>It is important for a producer to have an ongoing relationship with an accredited veterinarian. This helps to ensure the veterinarian has assumed responsibility for making medical judgements regarding the health of the animal and need for medical treatment.</a:t>
            </a:r>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12</a:t>
            </a:fld>
            <a:endParaRPr lang="en-US"/>
          </a:p>
        </p:txBody>
      </p:sp>
    </p:spTree>
    <p:extLst>
      <p:ext uri="{BB962C8B-B14F-4D97-AF65-F5344CB8AC3E}">
        <p14:creationId xmlns:p14="http://schemas.microsoft.com/office/powerpoint/2010/main" val="86800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Should your operation get cited for a residue violation and you believe it’s a case of mistaken identity, good records are your best evidence that the animal in question does not belong to you. </a:t>
            </a:r>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13</a:t>
            </a:fld>
            <a:endParaRPr lang="en-US"/>
          </a:p>
        </p:txBody>
      </p:sp>
    </p:spTree>
    <p:extLst>
      <p:ext uri="{BB962C8B-B14F-4D97-AF65-F5344CB8AC3E}">
        <p14:creationId xmlns:p14="http://schemas.microsoft.com/office/powerpoint/2010/main" val="179309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Withdrawal time is the amount</a:t>
            </a:r>
            <a:r>
              <a:rPr lang="en-US" baseline="0" dirty="0" smtClean="0"/>
              <a:t> of time required for a drug or chemical concentration to fall below the Tolerance Level established in a specific target animal tissue. It is determined experimentally and dependent upon drug, dose, formulation, route of administration, species, target issue and disease/management factors. The time required for drug concentrations in all food animal tissues or products are below tolerance. Considerations include aesthetic considerations, risks perceived by the public, sensitive populations and issues, international relations and trade barriers</a:t>
            </a:r>
          </a:p>
          <a:p>
            <a:endParaRPr lang="en-US" baseline="0" dirty="0" smtClean="0"/>
          </a:p>
          <a:p>
            <a:r>
              <a:rPr lang="en-US" baseline="0" dirty="0" smtClean="0"/>
              <a:t>Extra-label drug use is a higher dose than the label, a different route or species than the label or a different disease that is being treated than indicated on the label.</a:t>
            </a:r>
            <a:endParaRPr lang="en-US" dirty="0"/>
          </a:p>
        </p:txBody>
      </p:sp>
      <p:sp>
        <p:nvSpPr>
          <p:cNvPr id="4" name="Slide Number Placeholder 3"/>
          <p:cNvSpPr>
            <a:spLocks noGrp="1"/>
          </p:cNvSpPr>
          <p:nvPr>
            <p:ph type="sldNum" sz="quarter" idx="10"/>
          </p:nvPr>
        </p:nvSpPr>
        <p:spPr/>
        <p:txBody>
          <a:bodyPr/>
          <a:lstStyle/>
          <a:p>
            <a:fld id="{6180E931-7C22-B040-A259-12632A533D00}" type="slidenum">
              <a:rPr lang="en-US" smtClean="0"/>
              <a:t>14</a:t>
            </a:fld>
            <a:endParaRPr lang="en-US"/>
          </a:p>
        </p:txBody>
      </p:sp>
    </p:spTree>
    <p:extLst>
      <p:ext uri="{BB962C8B-B14F-4D97-AF65-F5344CB8AC3E}">
        <p14:creationId xmlns:p14="http://schemas.microsoft.com/office/powerpoint/2010/main" val="28999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09356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44086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51149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41436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209966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424ED-9E1E-644B-990D-466A61281723}"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60177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424ED-9E1E-644B-990D-466A61281723}" type="datetimeFigureOut">
              <a:rPr lang="en-US" smtClean="0"/>
              <a:t>8/9/17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2444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424ED-9E1E-644B-990D-466A61281723}" type="datetimeFigureOut">
              <a:rPr lang="en-US" smtClean="0"/>
              <a:t>8/9/17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9487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424ED-9E1E-644B-990D-466A61281723}" type="datetimeFigureOut">
              <a:rPr lang="en-US" smtClean="0"/>
              <a:t>8/9/17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19694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424ED-9E1E-644B-990D-466A61281723}"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50272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424ED-9E1E-644B-990D-466A61281723}"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822897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424ED-9E1E-644B-990D-466A61281723}" type="datetimeFigureOut">
              <a:rPr lang="en-US" smtClean="0"/>
              <a:t>8/9/17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A2358-ABB5-964E-B352-68633F4F389D}" type="slidenum">
              <a:rPr lang="en-US" smtClean="0"/>
              <a:t>‹#›</a:t>
            </a:fld>
            <a:endParaRPr lang="en-US"/>
          </a:p>
        </p:txBody>
      </p:sp>
    </p:spTree>
    <p:extLst>
      <p:ext uri="{BB962C8B-B14F-4D97-AF65-F5344CB8AC3E}">
        <p14:creationId xmlns:p14="http://schemas.microsoft.com/office/powerpoint/2010/main" val="1066076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6248"/>
            <a:ext cx="9144000" cy="1824814"/>
          </a:xfrm>
        </p:spPr>
        <p:txBody>
          <a:bodyPr>
            <a:normAutofit/>
          </a:bodyPr>
          <a:lstStyle/>
          <a:p>
            <a:r>
              <a:rPr lang="en-US" dirty="0" smtClean="0">
                <a:solidFill>
                  <a:srgbClr val="173B7A"/>
                </a:solidFill>
                <a:latin typeface="Futura Medium" charset="0"/>
                <a:ea typeface="Futura Medium" charset="0"/>
                <a:cs typeface="Futura Medium" charset="0"/>
              </a:rPr>
              <a:t>Drug Residue Avoidance in Swine</a:t>
            </a:r>
            <a:endParaRPr lang="en-US"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cxnSp>
        <p:nvCxnSpPr>
          <p:cNvPr id="10" name="Straight Connector 9"/>
          <p:cNvCxnSpPr/>
          <p:nvPr/>
        </p:nvCxnSpPr>
        <p:spPr>
          <a:xfrm>
            <a:off x="861060" y="2571062"/>
            <a:ext cx="104698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592" y="2842829"/>
            <a:ext cx="4643270" cy="3106093"/>
          </a:xfrm>
          <a:prstGeom prst="rect">
            <a:avLst/>
          </a:prstGeom>
        </p:spPr>
      </p:pic>
    </p:spTree>
    <p:extLst>
      <p:ext uri="{BB962C8B-B14F-4D97-AF65-F5344CB8AC3E}">
        <p14:creationId xmlns:p14="http://schemas.microsoft.com/office/powerpoint/2010/main" val="1428459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846" y="1595596"/>
            <a:ext cx="11826968" cy="4486275"/>
          </a:xfrm>
          <a:prstGeom prst="rect">
            <a:avLst/>
          </a:prstGeom>
          <a:solidFill>
            <a:srgbClr val="F3B11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068" y="385047"/>
            <a:ext cx="10515600" cy="1325563"/>
          </a:xfrm>
        </p:spPr>
        <p:txBody>
          <a:bodyPr>
            <a:normAutofit/>
          </a:bodyPr>
          <a:lstStyle/>
          <a:p>
            <a:r>
              <a:rPr lang="en-US" sz="5400" dirty="0" smtClean="0">
                <a:solidFill>
                  <a:srgbClr val="173B7A"/>
                </a:solidFill>
                <a:latin typeface="Futura Medium" charset="0"/>
                <a:ea typeface="Futura Medium" charset="0"/>
                <a:cs typeface="Futura Medium" charset="0"/>
              </a:rPr>
              <a:t>Residue Prevention Checklist</a:t>
            </a:r>
            <a:endParaRPr lang="en-US" sz="5400" dirty="0">
              <a:solidFill>
                <a:srgbClr val="173B7A"/>
              </a:solidFill>
              <a:latin typeface="Futura Medium" charset="0"/>
              <a:ea typeface="Futura Medium" charset="0"/>
              <a:cs typeface="Futura Medium" charset="0"/>
            </a:endParaRPr>
          </a:p>
        </p:txBody>
      </p:sp>
      <p:sp>
        <p:nvSpPr>
          <p:cNvPr id="6" name="Content Placeholder 5"/>
          <p:cNvSpPr>
            <a:spLocks noGrp="1"/>
          </p:cNvSpPr>
          <p:nvPr>
            <p:ph sz="half" idx="1"/>
          </p:nvPr>
        </p:nvSpPr>
        <p:spPr>
          <a:xfrm>
            <a:off x="815898" y="1730533"/>
            <a:ext cx="5181600" cy="4351338"/>
          </a:xfrm>
        </p:spPr>
        <p:txBody>
          <a:bodyPr>
            <a:normAutofit fontScale="85000" lnSpcReduction="10000"/>
          </a:bodyPr>
          <a:lstStyle/>
          <a:p>
            <a:pPr marL="0" indent="0">
              <a:buClr>
                <a:srgbClr val="F3B117"/>
              </a:buClr>
              <a:buNone/>
            </a:pPr>
            <a:r>
              <a:rPr lang="en-US" dirty="0"/>
              <a:t>Establish a Veterinary Client Patient Relationship</a:t>
            </a:r>
          </a:p>
          <a:p>
            <a:pPr marL="0" indent="0">
              <a:buClr>
                <a:srgbClr val="F3B117"/>
              </a:buClr>
              <a:buNone/>
            </a:pPr>
            <a:r>
              <a:rPr lang="en-US" dirty="0"/>
              <a:t>Adopt a Quality Assurance Program</a:t>
            </a:r>
          </a:p>
          <a:p>
            <a:pPr marL="0" indent="0">
              <a:buClr>
                <a:srgbClr val="F3B117"/>
              </a:buClr>
              <a:buNone/>
            </a:pPr>
            <a:r>
              <a:rPr lang="en-US" dirty="0"/>
              <a:t>Supply fresh water</a:t>
            </a:r>
          </a:p>
          <a:p>
            <a:pPr marL="0" indent="0">
              <a:buClr>
                <a:srgbClr val="F3B117"/>
              </a:buClr>
              <a:buNone/>
            </a:pPr>
            <a:r>
              <a:rPr lang="en-US" dirty="0"/>
              <a:t>Clean feeders</a:t>
            </a:r>
          </a:p>
          <a:p>
            <a:pPr marL="0" indent="0">
              <a:buClr>
                <a:srgbClr val="F3B117"/>
              </a:buClr>
              <a:buNone/>
            </a:pPr>
            <a:r>
              <a:rPr lang="en-US" dirty="0"/>
              <a:t>Clean manure and bedding</a:t>
            </a:r>
          </a:p>
          <a:p>
            <a:pPr marL="0" indent="0">
              <a:buClr>
                <a:srgbClr val="F3B117"/>
              </a:buClr>
              <a:buNone/>
            </a:pPr>
            <a:r>
              <a:rPr lang="en-US" dirty="0"/>
              <a:t>Clean equipment to prevent cross-contamination</a:t>
            </a:r>
          </a:p>
          <a:p>
            <a:pPr marL="0" indent="0">
              <a:buClr>
                <a:srgbClr val="F3B117"/>
              </a:buClr>
              <a:buNone/>
            </a:pPr>
            <a:r>
              <a:rPr lang="en-US" dirty="0"/>
              <a:t>Practice proper injection site techniques </a:t>
            </a:r>
          </a:p>
          <a:p>
            <a:pPr marL="0" indent="0">
              <a:buClr>
                <a:srgbClr val="F3B117"/>
              </a:buClr>
              <a:buNone/>
            </a:pPr>
            <a:r>
              <a:rPr lang="en-US" dirty="0"/>
              <a:t>Identify individually treated animals</a:t>
            </a:r>
          </a:p>
          <a:p>
            <a:pPr marL="0" indent="0">
              <a:buClr>
                <a:srgbClr val="F3B117"/>
              </a:buClr>
              <a:buNone/>
            </a:pPr>
            <a:r>
              <a:rPr lang="en-US" dirty="0"/>
              <a:t>Keep good records</a:t>
            </a:r>
          </a:p>
          <a:p>
            <a:pPr marL="0" indent="0">
              <a:buNone/>
            </a:pPr>
            <a:endParaRPr lang="en-US" dirty="0"/>
          </a:p>
        </p:txBody>
      </p:sp>
      <p:sp>
        <p:nvSpPr>
          <p:cNvPr id="8" name="Content Placeholder 7"/>
          <p:cNvSpPr>
            <a:spLocks noGrp="1"/>
          </p:cNvSpPr>
          <p:nvPr>
            <p:ph sz="half" idx="2"/>
          </p:nvPr>
        </p:nvSpPr>
        <p:spPr>
          <a:xfrm>
            <a:off x="6239107" y="1730533"/>
            <a:ext cx="5181600" cy="4351338"/>
          </a:xfrm>
        </p:spPr>
        <p:txBody>
          <a:bodyPr>
            <a:normAutofit fontScale="85000" lnSpcReduction="10000"/>
          </a:bodyPr>
          <a:lstStyle/>
          <a:p>
            <a:pPr marL="0" indent="0">
              <a:buClr>
                <a:srgbClr val="F3B117"/>
              </a:buClr>
              <a:buNone/>
            </a:pPr>
            <a:r>
              <a:rPr lang="en-US" dirty="0"/>
              <a:t>Practice proper feed mixing practices</a:t>
            </a:r>
          </a:p>
          <a:p>
            <a:pPr marL="457200" lvl="1" indent="0">
              <a:buClr>
                <a:srgbClr val="F3B117"/>
              </a:buClr>
              <a:buNone/>
            </a:pPr>
            <a:r>
              <a:rPr lang="en-US" sz="2800" dirty="0"/>
              <a:t>Read and follow label instructions</a:t>
            </a:r>
          </a:p>
          <a:p>
            <a:pPr marL="457200" lvl="1" indent="0">
              <a:buClr>
                <a:srgbClr val="F3B117"/>
              </a:buClr>
              <a:buNone/>
            </a:pPr>
            <a:r>
              <a:rPr lang="en-US" sz="2800" dirty="0"/>
              <a:t>Use proper dosage</a:t>
            </a:r>
          </a:p>
          <a:p>
            <a:pPr marL="457200" lvl="1" indent="0">
              <a:buClr>
                <a:srgbClr val="F3B117"/>
              </a:buClr>
              <a:buNone/>
            </a:pPr>
            <a:r>
              <a:rPr lang="en-US" sz="2800" dirty="0"/>
              <a:t>Follow established withdrawal times</a:t>
            </a:r>
          </a:p>
          <a:p>
            <a:pPr marL="0" indent="0">
              <a:buClr>
                <a:srgbClr val="F3B117"/>
              </a:buClr>
              <a:buNone/>
            </a:pPr>
            <a:r>
              <a:rPr lang="en-US" dirty="0"/>
              <a:t>Avoid using feeders for both medicated and non-medicated feed whenever possible</a:t>
            </a:r>
          </a:p>
          <a:p>
            <a:pPr marL="0" indent="0">
              <a:buClr>
                <a:srgbClr val="F3B117"/>
              </a:buClr>
              <a:buNone/>
            </a:pPr>
            <a:r>
              <a:rPr lang="en-US" dirty="0"/>
              <a:t>Do not mix hogs receiving sulfa with market animals</a:t>
            </a:r>
          </a:p>
          <a:p>
            <a:pPr marL="0" indent="0">
              <a:buClr>
                <a:srgbClr val="F3B117"/>
              </a:buClr>
              <a:buNone/>
            </a:pPr>
            <a:r>
              <a:rPr lang="en-US" dirty="0"/>
              <a:t>Prevent delivery errors</a:t>
            </a:r>
          </a:p>
          <a:p>
            <a:pPr marL="457200" lvl="1" indent="0">
              <a:buClr>
                <a:srgbClr val="F3B117"/>
              </a:buClr>
              <a:buNone/>
            </a:pPr>
            <a:r>
              <a:rPr lang="en-US" sz="2800" dirty="0"/>
              <a:t>Clearly mark medicated and non-medicated bins and feeders</a:t>
            </a:r>
          </a:p>
          <a:p>
            <a:pPr marL="0" indent="0">
              <a:buNone/>
            </a:pPr>
            <a:endParaRPr lang="en-US" dirty="0"/>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75846" y="1415563"/>
            <a:ext cx="8748346"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601586" y="179016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586" y="252426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1586" y="292755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1586" y="333980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586" y="3749028"/>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1586" y="417533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5737" y="488245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1586" y="531650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1586" y="572091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24795" y="179016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35946" y="329587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39865" y="427900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28714" y="501137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30394" y="215193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530394" y="251807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530394" y="287626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30394" y="532765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529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322389" y="1619061"/>
            <a:ext cx="5654791"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28083" y="669961"/>
            <a:ext cx="11484305"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Things to consider: </a:t>
            </a:r>
            <a:r>
              <a:rPr lang="en-US" sz="3200" i="1" dirty="0" smtClean="0">
                <a:solidFill>
                  <a:srgbClr val="173B7A"/>
                </a:solidFill>
                <a:latin typeface="Futura Medium" charset="0"/>
                <a:ea typeface="Futura Medium" charset="0"/>
                <a:cs typeface="Futura Medium" charset="0"/>
              </a:rPr>
              <a:t>when choosing a medication</a:t>
            </a:r>
            <a:endParaRPr lang="en-US" sz="3200" i="1" dirty="0">
              <a:solidFill>
                <a:srgbClr val="173B7A"/>
              </a:solidFill>
              <a:latin typeface="Futura Medium" charset="0"/>
              <a:ea typeface="Futura Medium" charset="0"/>
              <a:cs typeface="Futura Medium" charset="0"/>
            </a:endParaRPr>
          </a:p>
        </p:txBody>
      </p:sp>
      <p:sp>
        <p:nvSpPr>
          <p:cNvPr id="2" name="Rectangle 1"/>
          <p:cNvSpPr/>
          <p:nvPr/>
        </p:nvSpPr>
        <p:spPr>
          <a:xfrm>
            <a:off x="1628175" y="2444050"/>
            <a:ext cx="5658080" cy="1384995"/>
          </a:xfrm>
          <a:prstGeom prst="rect">
            <a:avLst/>
          </a:prstGeom>
        </p:spPr>
        <p:txBody>
          <a:bodyPr wrap="square">
            <a:spAutoFit/>
          </a:bodyPr>
          <a:lstStyle/>
          <a:p>
            <a:pPr>
              <a:buClr>
                <a:srgbClr val="F3B117"/>
              </a:buClr>
              <a:buSzPct val="115000"/>
            </a:pPr>
            <a:r>
              <a:rPr lang="en-US" sz="2800" dirty="0" smtClean="0"/>
              <a:t>Bioavailability</a:t>
            </a:r>
          </a:p>
          <a:p>
            <a:pPr>
              <a:buClr>
                <a:srgbClr val="F3B117"/>
              </a:buClr>
              <a:buSzPct val="115000"/>
            </a:pPr>
            <a:r>
              <a:rPr lang="en-US" sz="2800" dirty="0" smtClean="0"/>
              <a:t>Dosage</a:t>
            </a:r>
          </a:p>
          <a:p>
            <a:pPr>
              <a:buClr>
                <a:srgbClr val="F3B117"/>
              </a:buClr>
              <a:buSzPct val="115000"/>
            </a:pPr>
            <a:r>
              <a:rPr lang="en-US" sz="2800" dirty="0" smtClean="0"/>
              <a:t>Pig feeding behavior</a:t>
            </a:r>
            <a:endParaRPr lang="en-US" sz="2800" dirty="0"/>
          </a:p>
        </p:txBody>
      </p:sp>
      <p:sp>
        <p:nvSpPr>
          <p:cNvPr id="8" name="Rectangle 7"/>
          <p:cNvSpPr/>
          <p:nvPr/>
        </p:nvSpPr>
        <p:spPr>
          <a:xfrm>
            <a:off x="1413863" y="261973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13863" y="304096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07165" y="344629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86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9079" y="454745"/>
            <a:ext cx="1139952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Veterinary-Client-Patient </a:t>
            </a:r>
            <a:r>
              <a:rPr lang="en-US" sz="5400" dirty="0" smtClean="0">
                <a:solidFill>
                  <a:srgbClr val="173B7A"/>
                </a:solidFill>
                <a:latin typeface="Futura Medium" charset="0"/>
                <a:ea typeface="Futura Medium" charset="0"/>
                <a:cs typeface="Futura Medium" charset="0"/>
              </a:rPr>
              <a:t>Relationship</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9487" y="1570903"/>
            <a:ext cx="1018794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972502" y="2377494"/>
            <a:ext cx="10187940" cy="1815882"/>
          </a:xfrm>
          <a:prstGeom prst="rect">
            <a:avLst/>
          </a:prstGeom>
          <a:noFill/>
        </p:spPr>
        <p:txBody>
          <a:bodyPr wrap="square" rtlCol="0">
            <a:spAutoFit/>
          </a:bodyPr>
          <a:lstStyle/>
          <a:p>
            <a:r>
              <a:rPr lang="en-US" sz="2800" dirty="0">
                <a:solidFill>
                  <a:srgbClr val="000000"/>
                </a:solidFill>
              </a:rPr>
              <a:t>VCPR is an ongoing </a:t>
            </a:r>
            <a:r>
              <a:rPr lang="en-US" sz="2800" dirty="0" smtClean="0">
                <a:solidFill>
                  <a:srgbClr val="000000"/>
                </a:solidFill>
              </a:rPr>
              <a:t>relationship with an accredited veterinarian.</a:t>
            </a:r>
          </a:p>
          <a:p>
            <a:endParaRPr lang="en-US" sz="2800" dirty="0">
              <a:solidFill>
                <a:srgbClr val="000000"/>
              </a:solidFill>
            </a:endParaRPr>
          </a:p>
          <a:p>
            <a:r>
              <a:rPr lang="en-US" sz="2800" dirty="0">
                <a:solidFill>
                  <a:srgbClr val="000000"/>
                </a:solidFill>
              </a:rPr>
              <a:t>It helps to ensure the veterinarian has assumed responsibility regarding the health of the animal.</a:t>
            </a:r>
          </a:p>
        </p:txBody>
      </p:sp>
    </p:spTree>
    <p:extLst>
      <p:ext uri="{BB962C8B-B14F-4D97-AF65-F5344CB8AC3E}">
        <p14:creationId xmlns:p14="http://schemas.microsoft.com/office/powerpoint/2010/main" val="2674638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1755" y="522748"/>
            <a:ext cx="6309361" cy="1021853"/>
          </a:xfrm>
        </p:spPr>
        <p:txBody>
          <a:bodyPr>
            <a:normAutofit/>
          </a:bodyPr>
          <a:lstStyle/>
          <a:p>
            <a:r>
              <a:rPr lang="en-US" sz="5400" dirty="0" smtClean="0">
                <a:solidFill>
                  <a:srgbClr val="173B7A"/>
                </a:solidFill>
                <a:latin typeface="Futura Medium" charset="0"/>
                <a:ea typeface="Futura Medium" charset="0"/>
                <a:cs typeface="Futura Medium" charset="0"/>
              </a:rPr>
              <a:t>Record Keeping</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93286" y="1578054"/>
            <a:ext cx="50215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97204" y="1863499"/>
            <a:ext cx="11504296" cy="3970318"/>
          </a:xfrm>
          <a:prstGeom prst="rect">
            <a:avLst/>
          </a:prstGeom>
          <a:noFill/>
        </p:spPr>
        <p:txBody>
          <a:bodyPr wrap="square" rtlCol="0">
            <a:spAutoFit/>
          </a:bodyPr>
          <a:lstStyle/>
          <a:p>
            <a:endParaRPr lang="en-US" sz="2800" dirty="0">
              <a:solidFill>
                <a:srgbClr val="000000"/>
              </a:solidFill>
            </a:endParaRPr>
          </a:p>
          <a:p>
            <a:r>
              <a:rPr lang="en-US" sz="2800" dirty="0" smtClean="0">
                <a:solidFill>
                  <a:srgbClr val="000000"/>
                </a:solidFill>
              </a:rPr>
              <a:t>Records </a:t>
            </a:r>
            <a:r>
              <a:rPr lang="en-US" sz="2800" dirty="0">
                <a:solidFill>
                  <a:srgbClr val="000000"/>
                </a:solidFill>
              </a:rPr>
              <a:t>should </a:t>
            </a:r>
            <a:r>
              <a:rPr lang="en-US" sz="2800" dirty="0" smtClean="0">
                <a:solidFill>
                  <a:srgbClr val="000000"/>
                </a:solidFill>
              </a:rPr>
              <a:t>include: </a:t>
            </a:r>
            <a:r>
              <a:rPr lang="en-US" sz="2800" dirty="0">
                <a:solidFill>
                  <a:srgbClr val="000000"/>
                </a:solidFill>
              </a:rPr>
              <a:t>treatment </a:t>
            </a:r>
            <a:r>
              <a:rPr lang="en-US" sz="2800" dirty="0" smtClean="0">
                <a:solidFill>
                  <a:srgbClr val="000000"/>
                </a:solidFill>
              </a:rPr>
              <a:t>date, animal identification, name of employee administering the drug, drug administered, weight of animal, route of administration, disease being treated, withdrawal time and the first date the animal can be sent to slaughter. </a:t>
            </a:r>
          </a:p>
          <a:p>
            <a:endParaRPr lang="en-US" sz="2800" dirty="0">
              <a:solidFill>
                <a:srgbClr val="000000"/>
              </a:solidFill>
            </a:endParaRPr>
          </a:p>
          <a:p>
            <a:endParaRPr lang="en-US" sz="2800" dirty="0" smtClean="0">
              <a:solidFill>
                <a:srgbClr val="000000"/>
              </a:solidFill>
            </a:endParaRPr>
          </a:p>
          <a:p>
            <a:endParaRPr lang="en-US" sz="2800" dirty="0" smtClean="0">
              <a:solidFill>
                <a:srgbClr val="000000"/>
              </a:solidFill>
            </a:endParaRPr>
          </a:p>
          <a:p>
            <a:r>
              <a:rPr lang="en-US" sz="2800" b="1" dirty="0" smtClean="0">
                <a:solidFill>
                  <a:srgbClr val="F3B117"/>
                </a:solidFill>
              </a:rPr>
              <a:t>Records should be kept at least two years. </a:t>
            </a:r>
            <a:endParaRPr lang="en-US" sz="2800" b="1" baseline="30000" dirty="0">
              <a:solidFill>
                <a:srgbClr val="F3B117"/>
              </a:solidFill>
            </a:endParaRPr>
          </a:p>
        </p:txBody>
      </p:sp>
    </p:spTree>
    <p:extLst>
      <p:ext uri="{BB962C8B-B14F-4D97-AF65-F5344CB8AC3E}">
        <p14:creationId xmlns:p14="http://schemas.microsoft.com/office/powerpoint/2010/main" val="4097831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6564" y="481269"/>
            <a:ext cx="11292841" cy="1021853"/>
          </a:xfrm>
        </p:spPr>
        <p:txBody>
          <a:bodyPr>
            <a:normAutofit/>
          </a:bodyPr>
          <a:lstStyle/>
          <a:p>
            <a:pPr algn="l"/>
            <a:r>
              <a:rPr lang="en-US" sz="5400" dirty="0" smtClean="0">
                <a:solidFill>
                  <a:srgbClr val="173B7A"/>
                </a:solidFill>
                <a:latin typeface="Futura Medium" charset="0"/>
                <a:ea typeface="Futura Medium" charset="0"/>
                <a:cs typeface="Futura Medium" charset="0"/>
              </a:rPr>
              <a:t>Avoid Extra-Label </a:t>
            </a:r>
            <a:r>
              <a:rPr lang="en-US" sz="5400" smtClean="0">
                <a:solidFill>
                  <a:srgbClr val="173B7A"/>
                </a:solidFill>
                <a:latin typeface="Futura Medium" charset="0"/>
                <a:ea typeface="Futura Medium" charset="0"/>
                <a:cs typeface="Futura Medium" charset="0"/>
              </a:rPr>
              <a:t>Drug Use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57152" y="1554866"/>
            <a:ext cx="8724393"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04250" y="2071289"/>
            <a:ext cx="10983499" cy="3970318"/>
          </a:xfrm>
          <a:prstGeom prst="rect">
            <a:avLst/>
          </a:prstGeom>
          <a:noFill/>
        </p:spPr>
        <p:txBody>
          <a:bodyPr wrap="square" rtlCol="0">
            <a:spAutoFit/>
          </a:bodyPr>
          <a:lstStyle/>
          <a:p>
            <a:r>
              <a:rPr lang="en-US" sz="2800" dirty="0">
                <a:solidFill>
                  <a:srgbClr val="000000"/>
                </a:solidFill>
              </a:rPr>
              <a:t>Extra-label drug use (ELDU) is the use of an animal drug in a manner that is different from label instructions in regard </a:t>
            </a:r>
            <a:r>
              <a:rPr lang="en-US" sz="2800" dirty="0" smtClean="0">
                <a:solidFill>
                  <a:srgbClr val="000000"/>
                </a:solidFill>
              </a:rPr>
              <a:t>to:</a:t>
            </a:r>
          </a:p>
          <a:p>
            <a:endParaRPr lang="en-US" sz="2800" dirty="0" smtClean="0">
              <a:solidFill>
                <a:srgbClr val="000000"/>
              </a:solidFill>
            </a:endParaRPr>
          </a:p>
          <a:p>
            <a:r>
              <a:rPr lang="en-US" sz="2800" dirty="0" smtClean="0">
                <a:solidFill>
                  <a:srgbClr val="000000"/>
                </a:solidFill>
              </a:rPr>
              <a:t>	the </a:t>
            </a:r>
            <a:r>
              <a:rPr lang="en-US" sz="2800" dirty="0">
                <a:solidFill>
                  <a:srgbClr val="000000"/>
                </a:solidFill>
              </a:rPr>
              <a:t>disease being </a:t>
            </a:r>
            <a:r>
              <a:rPr lang="en-US" sz="2800" dirty="0" smtClean="0">
                <a:solidFill>
                  <a:srgbClr val="000000"/>
                </a:solidFill>
              </a:rPr>
              <a:t>treated </a:t>
            </a:r>
          </a:p>
          <a:p>
            <a:r>
              <a:rPr lang="en-US" sz="2800" dirty="0" smtClean="0">
                <a:solidFill>
                  <a:srgbClr val="000000"/>
                </a:solidFill>
              </a:rPr>
              <a:t>	route </a:t>
            </a:r>
            <a:r>
              <a:rPr lang="en-US" sz="2800" dirty="0">
                <a:solidFill>
                  <a:srgbClr val="000000"/>
                </a:solidFill>
              </a:rPr>
              <a:t>of administration of the </a:t>
            </a:r>
            <a:r>
              <a:rPr lang="en-US" sz="2800" dirty="0" smtClean="0">
                <a:solidFill>
                  <a:srgbClr val="000000"/>
                </a:solidFill>
              </a:rPr>
              <a:t>drug</a:t>
            </a:r>
            <a:r>
              <a:rPr lang="en-US" sz="2800" dirty="0">
                <a:solidFill>
                  <a:srgbClr val="000000"/>
                </a:solidFill>
              </a:rPr>
              <a:t> </a:t>
            </a:r>
            <a:endParaRPr lang="en-US" sz="2800" dirty="0" smtClean="0">
              <a:solidFill>
                <a:srgbClr val="000000"/>
              </a:solidFill>
            </a:endParaRPr>
          </a:p>
          <a:p>
            <a:r>
              <a:rPr lang="en-US" sz="2800" dirty="0" smtClean="0">
                <a:solidFill>
                  <a:srgbClr val="000000"/>
                </a:solidFill>
              </a:rPr>
              <a:t>	dosage </a:t>
            </a:r>
            <a:r>
              <a:rPr lang="en-US" sz="2800" dirty="0">
                <a:solidFill>
                  <a:srgbClr val="000000"/>
                </a:solidFill>
              </a:rPr>
              <a:t>of the </a:t>
            </a:r>
            <a:r>
              <a:rPr lang="en-US" sz="2800" dirty="0" smtClean="0">
                <a:solidFill>
                  <a:srgbClr val="000000"/>
                </a:solidFill>
              </a:rPr>
              <a:t>drug </a:t>
            </a:r>
          </a:p>
          <a:p>
            <a:r>
              <a:rPr lang="en-US" sz="2800" dirty="0" smtClean="0">
                <a:solidFill>
                  <a:srgbClr val="000000"/>
                </a:solidFill>
              </a:rPr>
              <a:t>	the recommended </a:t>
            </a:r>
            <a:r>
              <a:rPr lang="en-US" sz="2800" dirty="0">
                <a:solidFill>
                  <a:srgbClr val="000000"/>
                </a:solidFill>
              </a:rPr>
              <a:t>treatment </a:t>
            </a:r>
            <a:r>
              <a:rPr lang="en-US" sz="2800" dirty="0" smtClean="0">
                <a:solidFill>
                  <a:srgbClr val="000000"/>
                </a:solidFill>
              </a:rPr>
              <a:t>regimen</a:t>
            </a:r>
          </a:p>
          <a:p>
            <a:endParaRPr lang="en-US" sz="2800" dirty="0">
              <a:solidFill>
                <a:srgbClr val="000000"/>
              </a:solidFill>
            </a:endParaRPr>
          </a:p>
          <a:p>
            <a:r>
              <a:rPr lang="en-US" sz="2800" dirty="0" smtClean="0">
                <a:solidFill>
                  <a:srgbClr val="000000"/>
                </a:solidFill>
              </a:rPr>
              <a:t>It </a:t>
            </a:r>
            <a:r>
              <a:rPr lang="en-US" sz="2800" dirty="0">
                <a:solidFill>
                  <a:srgbClr val="000000"/>
                </a:solidFill>
              </a:rPr>
              <a:t>is important to follow all labeled directions and withdrawal dates. </a:t>
            </a:r>
          </a:p>
        </p:txBody>
      </p:sp>
      <p:sp>
        <p:nvSpPr>
          <p:cNvPr id="12" name="Rectangle 11"/>
          <p:cNvSpPr/>
          <p:nvPr/>
        </p:nvSpPr>
        <p:spPr>
          <a:xfrm>
            <a:off x="1346978" y="353469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46978" y="396939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6978" y="440206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6978" y="482249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581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779" y="476068"/>
            <a:ext cx="6149341" cy="1021853"/>
          </a:xfrm>
        </p:spPr>
        <p:txBody>
          <a:bodyPr>
            <a:normAutofit/>
          </a:bodyPr>
          <a:lstStyle/>
          <a:p>
            <a:r>
              <a:rPr lang="en-US" sz="5400" dirty="0" smtClean="0">
                <a:solidFill>
                  <a:srgbClr val="173B7A"/>
                </a:solidFill>
                <a:latin typeface="Futura Medium" charset="0"/>
                <a:ea typeface="Futura Medium" charset="0"/>
                <a:cs typeface="Futura Medium" charset="0"/>
              </a:rPr>
              <a:t>Injection Technique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45721" y="1561926"/>
            <a:ext cx="5905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61566" y="1837840"/>
            <a:ext cx="9860281" cy="646331"/>
          </a:xfrm>
          <a:prstGeom prst="rect">
            <a:avLst/>
          </a:prstGeom>
          <a:noFill/>
        </p:spPr>
        <p:txBody>
          <a:bodyPr wrap="square" rtlCol="0">
            <a:spAutoFit/>
          </a:bodyPr>
          <a:lstStyle/>
          <a:p>
            <a:r>
              <a:rPr lang="en-US" sz="3600" dirty="0" smtClean="0">
                <a:solidFill>
                  <a:srgbClr val="000000"/>
                </a:solidFill>
                <a:latin typeface="Calibri" charset="0"/>
                <a:ea typeface="Calibri" charset="0"/>
                <a:cs typeface="Calibri" charset="0"/>
              </a:rPr>
              <a:t>Things to consider when giving an injection include:</a:t>
            </a:r>
            <a:endParaRPr lang="en-US" sz="3600" baseline="30000" dirty="0">
              <a:solidFill>
                <a:srgbClr val="000000"/>
              </a:solidFill>
              <a:latin typeface="Calibri" charset="0"/>
              <a:ea typeface="Calibri" charset="0"/>
              <a:cs typeface="Calibri" charset="0"/>
            </a:endParaRPr>
          </a:p>
        </p:txBody>
      </p:sp>
      <p:grpSp>
        <p:nvGrpSpPr>
          <p:cNvPr id="6" name="Group 5"/>
          <p:cNvGrpSpPr/>
          <p:nvPr/>
        </p:nvGrpSpPr>
        <p:grpSpPr>
          <a:xfrm>
            <a:off x="672095" y="2683603"/>
            <a:ext cx="8824912" cy="3108543"/>
            <a:chOff x="783306" y="2575473"/>
            <a:chExt cx="8824912" cy="3108543"/>
          </a:xfrm>
        </p:grpSpPr>
        <p:sp>
          <p:nvSpPr>
            <p:cNvPr id="9" name="TextBox 8"/>
            <p:cNvSpPr txBox="1"/>
            <p:nvPr/>
          </p:nvSpPr>
          <p:spPr>
            <a:xfrm>
              <a:off x="997618" y="2575473"/>
              <a:ext cx="8610600" cy="3108543"/>
            </a:xfrm>
            <a:prstGeom prst="rect">
              <a:avLst/>
            </a:prstGeom>
            <a:noFill/>
          </p:spPr>
          <p:txBody>
            <a:bodyPr wrap="square" rtlCol="0">
              <a:spAutoFit/>
            </a:bodyPr>
            <a:lstStyle/>
            <a:p>
              <a:r>
                <a:rPr lang="en-US" sz="2800" dirty="0" smtClean="0"/>
                <a:t>Administer the shot in the neck</a:t>
              </a:r>
            </a:p>
            <a:p>
              <a:r>
                <a:rPr lang="en-US" sz="2800" dirty="0" smtClean="0"/>
                <a:t>Inject subcutaneously when possible</a:t>
              </a:r>
            </a:p>
            <a:p>
              <a:r>
                <a:rPr lang="en-US" sz="2800" dirty="0" smtClean="0"/>
                <a:t>Make sure the injection site is clean</a:t>
              </a:r>
            </a:p>
            <a:p>
              <a:r>
                <a:rPr lang="en-US" sz="2800" dirty="0" smtClean="0"/>
                <a:t>Use the proper size needle based on: the location, route of administration, volume of injection and the thickness of the fluid</a:t>
              </a:r>
            </a:p>
            <a:p>
              <a:r>
                <a:rPr lang="en-US" sz="2800" dirty="0" smtClean="0"/>
                <a:t>Do </a:t>
              </a:r>
              <a:r>
                <a:rPr lang="en-US" sz="2800" u="sng" dirty="0" smtClean="0"/>
                <a:t>NOT</a:t>
              </a:r>
              <a:r>
                <a:rPr lang="en-US" sz="2800" dirty="0" smtClean="0"/>
                <a:t> use bent needles</a:t>
              </a:r>
            </a:p>
          </p:txBody>
        </p:sp>
        <p:sp>
          <p:nvSpPr>
            <p:cNvPr id="17" name="Rectangle 16"/>
            <p:cNvSpPr/>
            <p:nvPr/>
          </p:nvSpPr>
          <p:spPr>
            <a:xfrm>
              <a:off x="783306" y="277165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3306" y="403861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3306" y="317791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3306" y="361917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3306" y="533174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7323" t="16494" r="24427"/>
          <a:stretch/>
        </p:blipFill>
        <p:spPr>
          <a:xfrm rot="16200000">
            <a:off x="9214508" y="3059564"/>
            <a:ext cx="3065398" cy="2500400"/>
          </a:xfrm>
          <a:prstGeom prst="rect">
            <a:avLst/>
          </a:prstGeom>
        </p:spPr>
      </p:pic>
      <p:sp>
        <p:nvSpPr>
          <p:cNvPr id="3" name="Rectangle 2"/>
          <p:cNvSpPr/>
          <p:nvPr/>
        </p:nvSpPr>
        <p:spPr>
          <a:xfrm>
            <a:off x="9497007" y="2771851"/>
            <a:ext cx="2500400" cy="3065397"/>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899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5809" y="4058603"/>
            <a:ext cx="1066038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What is a Veterinary Feed Directive (VFD)?</a:t>
            </a:r>
            <a:br>
              <a:rPr lang="en-US" sz="5400" dirty="0" smtClean="0">
                <a:solidFill>
                  <a:srgbClr val="173B7A"/>
                </a:solidFill>
                <a:latin typeface="Futura Medium" charset="0"/>
                <a:ea typeface="Futura Medium" charset="0"/>
                <a:cs typeface="Futura Medium" charset="0"/>
              </a:rPr>
            </a:br>
            <a:r>
              <a:rPr lang="en-US" sz="5400" b="1" dirty="0" smtClean="0">
                <a:solidFill>
                  <a:srgbClr val="173B7A"/>
                </a:solidFill>
                <a:latin typeface="Futura Medium" charset="0"/>
                <a:ea typeface="Futura Medium" charset="0"/>
                <a:cs typeface="Futura Medium" charset="0"/>
              </a:rPr>
              <a:t>And</a:t>
            </a:r>
            <a:r>
              <a:rPr lang="en-US" sz="5400" dirty="0" smtClean="0">
                <a:solidFill>
                  <a:srgbClr val="173B7A"/>
                </a:solidFill>
                <a:latin typeface="Futura Medium" charset="0"/>
                <a:ea typeface="Futura Medium" charset="0"/>
                <a:cs typeface="Futura Medium" charset="0"/>
              </a:rPr>
              <a:t/>
            </a:r>
            <a:br>
              <a:rPr lang="en-US" sz="5400" dirty="0" smtClean="0">
                <a:solidFill>
                  <a:srgbClr val="173B7A"/>
                </a:solidFill>
                <a:latin typeface="Futura Medium" charset="0"/>
                <a:ea typeface="Futura Medium" charset="0"/>
                <a:cs typeface="Futura Medium" charset="0"/>
              </a:rPr>
            </a:br>
            <a:r>
              <a:rPr lang="en-US" sz="5400" dirty="0" smtClean="0">
                <a:solidFill>
                  <a:srgbClr val="173B7A"/>
                </a:solidFill>
                <a:latin typeface="Futura Medium" charset="0"/>
                <a:ea typeface="Futura Medium" charset="0"/>
                <a:cs typeface="Futura Medium" charset="0"/>
              </a:rPr>
              <a:t>What is their part in drug residue avoidance?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765809" y="5340752"/>
            <a:ext cx="10485120" cy="17061"/>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1169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9539" y="571232"/>
            <a:ext cx="5234941" cy="1021853"/>
          </a:xfrm>
        </p:spPr>
        <p:txBody>
          <a:bodyPr>
            <a:normAutofit/>
          </a:bodyPr>
          <a:lstStyle/>
          <a:p>
            <a:r>
              <a:rPr lang="en-US" sz="5400" dirty="0" smtClean="0">
                <a:solidFill>
                  <a:srgbClr val="173B7A"/>
                </a:solidFill>
                <a:latin typeface="Futura Medium" charset="0"/>
                <a:ea typeface="Futura Medium" charset="0"/>
                <a:cs typeface="Futura Medium" charset="0"/>
              </a:rPr>
              <a:t>What is a VFD?</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19088" y="1595076"/>
            <a:ext cx="48844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34339" y="1819948"/>
            <a:ext cx="9860281" cy="1754326"/>
          </a:xfrm>
          <a:prstGeom prst="rect">
            <a:avLst/>
          </a:prstGeom>
          <a:noFill/>
        </p:spPr>
        <p:txBody>
          <a:bodyPr wrap="square" rtlCol="0">
            <a:spAutoFit/>
          </a:bodyPr>
          <a:lstStyle/>
          <a:p>
            <a:r>
              <a:rPr lang="en-US" sz="3600" dirty="0" smtClean="0">
                <a:solidFill>
                  <a:srgbClr val="000000"/>
                </a:solidFill>
              </a:rPr>
              <a:t>A VFD is a written (nonverbal) statement issued by a licensed veterinarian that authorizes the use of a VFD drug in or on animal feed. </a:t>
            </a:r>
            <a:endParaRPr lang="en-US" sz="3600" baseline="30000" dirty="0">
              <a:solidFill>
                <a:srgbClr val="000000"/>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345" t="9793" b="6916"/>
          <a:stretch/>
        </p:blipFill>
        <p:spPr>
          <a:xfrm>
            <a:off x="7906870" y="3227571"/>
            <a:ext cx="4025422" cy="2807470"/>
          </a:xfrm>
          <a:prstGeom prst="rect">
            <a:avLst/>
          </a:prstGeom>
        </p:spPr>
      </p:pic>
      <p:sp>
        <p:nvSpPr>
          <p:cNvPr id="3" name="Rectangle 2"/>
          <p:cNvSpPr/>
          <p:nvPr/>
        </p:nvSpPr>
        <p:spPr>
          <a:xfrm>
            <a:off x="7906870" y="3227571"/>
            <a:ext cx="4025422" cy="280747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610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779" y="512368"/>
            <a:ext cx="1136142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How </a:t>
            </a:r>
            <a:r>
              <a:rPr lang="en-US" sz="5400" smtClean="0">
                <a:solidFill>
                  <a:srgbClr val="173B7A"/>
                </a:solidFill>
                <a:latin typeface="Futura Medium" charset="0"/>
                <a:ea typeface="Futura Medium" charset="0"/>
                <a:cs typeface="Futura Medium" charset="0"/>
              </a:rPr>
              <a:t>are VFDs </a:t>
            </a:r>
            <a:r>
              <a:rPr lang="en-US" sz="5400" dirty="0" smtClean="0">
                <a:solidFill>
                  <a:srgbClr val="173B7A"/>
                </a:solidFill>
                <a:latin typeface="Futura Medium" charset="0"/>
                <a:ea typeface="Futura Medium" charset="0"/>
                <a:cs typeface="Futura Medium" charset="0"/>
              </a:rPr>
              <a:t>related to 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1940" y="1604013"/>
            <a:ext cx="110566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567690" y="2644170"/>
            <a:ext cx="11056620" cy="1569660"/>
          </a:xfrm>
          <a:prstGeom prst="rect">
            <a:avLst/>
          </a:prstGeom>
          <a:noFill/>
        </p:spPr>
        <p:txBody>
          <a:bodyPr wrap="square" rtlCol="0">
            <a:spAutoFit/>
          </a:bodyPr>
          <a:lstStyle/>
          <a:p>
            <a:r>
              <a:rPr lang="en-US" sz="4800" baseline="30000" dirty="0">
                <a:solidFill>
                  <a:srgbClr val="000000"/>
                </a:solidFill>
              </a:rPr>
              <a:t>VFDs are part of the </a:t>
            </a:r>
            <a:r>
              <a:rPr lang="en-US" sz="4800" baseline="30000" dirty="0" smtClean="0">
                <a:solidFill>
                  <a:srgbClr val="000000"/>
                </a:solidFill>
              </a:rPr>
              <a:t>FDAs </a:t>
            </a:r>
            <a:r>
              <a:rPr lang="en-US" sz="4800" baseline="30000" dirty="0">
                <a:solidFill>
                  <a:srgbClr val="000000"/>
                </a:solidFill>
              </a:rPr>
              <a:t>strategy to reduce the amount of drug residue in the meat. It is an action to promote the judicious use of medically important antimicrobial drugs in food animals.</a:t>
            </a:r>
          </a:p>
        </p:txBody>
      </p:sp>
    </p:spTree>
    <p:extLst>
      <p:ext uri="{BB962C8B-B14F-4D97-AF65-F5344CB8AC3E}">
        <p14:creationId xmlns:p14="http://schemas.microsoft.com/office/powerpoint/2010/main" val="3464579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84874"/>
            <a:ext cx="3284221" cy="1021853"/>
          </a:xfrm>
        </p:spPr>
        <p:txBody>
          <a:bodyPr>
            <a:normAutofit/>
          </a:bodyPr>
          <a:lstStyle/>
          <a:p>
            <a:r>
              <a:rPr lang="en-US" sz="5400" dirty="0" smtClean="0">
                <a:solidFill>
                  <a:srgbClr val="173B7A"/>
                </a:solidFill>
                <a:latin typeface="Futura Medium" charset="0"/>
                <a:ea typeface="Futura Medium" charset="0"/>
                <a:cs typeface="Futura Medium" charset="0"/>
              </a:rPr>
              <a:t>Summary</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96774" y="1602965"/>
            <a:ext cx="3087447" cy="2811"/>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41057" y="1846557"/>
            <a:ext cx="10287000" cy="4031873"/>
          </a:xfrm>
          <a:prstGeom prst="rect">
            <a:avLst/>
          </a:prstGeom>
          <a:noFill/>
        </p:spPr>
        <p:txBody>
          <a:bodyPr wrap="square" rtlCol="0">
            <a:spAutoFit/>
          </a:bodyPr>
          <a:lstStyle/>
          <a:p>
            <a:r>
              <a:rPr lang="en-US" sz="3200" dirty="0" smtClean="0"/>
              <a:t>Failing to practice good residue avoidance can lead to financial penalties and a poor public perception of the swine industry. </a:t>
            </a:r>
            <a:r>
              <a:rPr lang="en-US" sz="3200" dirty="0"/>
              <a:t>G</a:t>
            </a:r>
            <a:r>
              <a:rPr lang="en-US" sz="3200" dirty="0" smtClean="0"/>
              <a:t>ood management practices, along with following withdrawal times on VFDs, help to reduce residues at the packing facilities. Remembering the prevention checklist and tips like having a good VCPR, practicing accurate record keeping, avoiding ELDU, and having proper injection site techniques result in better meat quality.</a:t>
            </a:r>
            <a:endParaRPr lang="en-US" sz="3200" dirty="0"/>
          </a:p>
        </p:txBody>
      </p:sp>
    </p:spTree>
    <p:extLst>
      <p:ext uri="{BB962C8B-B14F-4D97-AF65-F5344CB8AC3E}">
        <p14:creationId xmlns:p14="http://schemas.microsoft.com/office/powerpoint/2010/main" val="13334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870" y="452643"/>
            <a:ext cx="10881360" cy="1021853"/>
          </a:xfrm>
        </p:spPr>
        <p:txBody>
          <a:bodyPr>
            <a:normAutofit/>
          </a:bodyPr>
          <a:lstStyle/>
          <a:p>
            <a:r>
              <a:rPr lang="en-US" sz="5400" dirty="0" smtClean="0">
                <a:solidFill>
                  <a:srgbClr val="173B7A"/>
                </a:solidFill>
                <a:latin typeface="Futura Medium" charset="0"/>
                <a:ea typeface="Futura Medium" charset="0"/>
                <a:cs typeface="Futura Medium" charset="0"/>
              </a:rPr>
              <a:t>Swine Industry</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9924" y="2115594"/>
            <a:ext cx="11275807" cy="3108543"/>
          </a:xfrm>
          <a:prstGeom prst="rect">
            <a:avLst/>
          </a:prstGeom>
          <a:noFill/>
        </p:spPr>
        <p:txBody>
          <a:bodyPr wrap="square" rtlCol="0">
            <a:spAutoFit/>
          </a:bodyPr>
          <a:lstStyle/>
          <a:p>
            <a:r>
              <a:rPr lang="en-US" sz="2800" dirty="0"/>
              <a:t>The swine industry </a:t>
            </a:r>
            <a:r>
              <a:rPr lang="en-US" sz="2800" dirty="0" smtClean="0"/>
              <a:t>is a vertically integrated industry which encompasses </a:t>
            </a:r>
            <a:r>
              <a:rPr lang="en-US" sz="2800" dirty="0"/>
              <a:t>both live swine </a:t>
            </a:r>
            <a:r>
              <a:rPr lang="en-US" sz="2800" dirty="0" smtClean="0"/>
              <a:t>and </a:t>
            </a:r>
            <a:r>
              <a:rPr lang="en-US" sz="2800" dirty="0"/>
              <a:t>the production of pork. </a:t>
            </a:r>
            <a:r>
              <a:rPr lang="en-US" sz="2800" dirty="0" smtClean="0"/>
              <a:t>The demand </a:t>
            </a:r>
            <a:r>
              <a:rPr lang="en-US" sz="2800" dirty="0"/>
              <a:t>for pork products has </a:t>
            </a:r>
            <a:r>
              <a:rPr lang="en-US" sz="2800" b="1" dirty="0"/>
              <a:t>inclined</a:t>
            </a:r>
            <a:r>
              <a:rPr lang="en-US" sz="2800" dirty="0"/>
              <a:t> in recent </a:t>
            </a:r>
            <a:r>
              <a:rPr lang="en-US" sz="2800" dirty="0" smtClean="0"/>
              <a:t>years, because of this the </a:t>
            </a:r>
            <a:r>
              <a:rPr lang="en-US" sz="2800" dirty="0"/>
              <a:t>industry has met the need by becoming more </a:t>
            </a:r>
            <a:r>
              <a:rPr lang="en-US" sz="2800" dirty="0" smtClean="0"/>
              <a:t>efficient.</a:t>
            </a:r>
          </a:p>
          <a:p>
            <a:endParaRPr lang="en-US" sz="2800" dirty="0"/>
          </a:p>
          <a:p>
            <a:r>
              <a:rPr lang="en-US" sz="2800" dirty="0" smtClean="0"/>
              <a:t>Antibiotics are used to both to treat disease and increase efficiency of the pigs.</a:t>
            </a:r>
            <a:endParaRPr lang="en-US" sz="2800" dirty="0"/>
          </a:p>
        </p:txBody>
      </p:sp>
      <p:cxnSp>
        <p:nvCxnSpPr>
          <p:cNvPr id="12" name="Straight Connector 11"/>
          <p:cNvCxnSpPr/>
          <p:nvPr/>
        </p:nvCxnSpPr>
        <p:spPr>
          <a:xfrm>
            <a:off x="569924" y="1522777"/>
            <a:ext cx="1072134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7509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779" y="422435"/>
            <a:ext cx="328422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Contact Us</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03947" y="1444288"/>
            <a:ext cx="3238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41943" y="2397948"/>
            <a:ext cx="10287000" cy="2062103"/>
          </a:xfrm>
          <a:prstGeom prst="rect">
            <a:avLst/>
          </a:prstGeom>
          <a:noFill/>
        </p:spPr>
        <p:txBody>
          <a:bodyPr wrap="square" rtlCol="0">
            <a:spAutoFit/>
          </a:bodyPr>
          <a:lstStyle/>
          <a:p>
            <a:pPr algn="ctr"/>
            <a:r>
              <a:rPr lang="en-US" sz="3200" dirty="0" smtClean="0"/>
              <a:t>Kansas Department of Agriculture </a:t>
            </a:r>
          </a:p>
          <a:p>
            <a:pPr algn="ctr"/>
            <a:r>
              <a:rPr lang="en-US" sz="3200" dirty="0" smtClean="0"/>
              <a:t>(785) 564-6601 or (785) 564-6778</a:t>
            </a:r>
          </a:p>
          <a:p>
            <a:pPr algn="ctr"/>
            <a:r>
              <a:rPr lang="en-US" sz="3200" dirty="0" err="1" smtClean="0"/>
              <a:t>agriculture.ks.gov</a:t>
            </a:r>
            <a:r>
              <a:rPr lang="en-US" sz="3200" dirty="0" smtClean="0"/>
              <a:t>/</a:t>
            </a:r>
            <a:r>
              <a:rPr lang="en-US" sz="3200" dirty="0" err="1" smtClean="0"/>
              <a:t>animalhealth</a:t>
            </a:r>
            <a:endParaRPr lang="en-US" sz="3200" dirty="0" smtClean="0"/>
          </a:p>
          <a:p>
            <a:pPr algn="ctr"/>
            <a:r>
              <a:rPr lang="en-US" sz="3200" dirty="0" err="1" smtClean="0"/>
              <a:t>vfdinfo.org</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spTree>
    <p:extLst>
      <p:ext uri="{BB962C8B-B14F-4D97-AF65-F5344CB8AC3E}">
        <p14:creationId xmlns:p14="http://schemas.microsoft.com/office/powerpoint/2010/main" val="1585251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175" y="536241"/>
            <a:ext cx="10881360"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Drug Residue vs. Illegal Drug Residue </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08593" y="2403554"/>
            <a:ext cx="9103402" cy="2739211"/>
          </a:xfrm>
          <a:prstGeom prst="rect">
            <a:avLst/>
          </a:prstGeom>
          <a:noFill/>
        </p:spPr>
        <p:txBody>
          <a:bodyPr wrap="square" rtlCol="0">
            <a:spAutoFit/>
          </a:bodyPr>
          <a:lstStyle/>
          <a:p>
            <a:r>
              <a:rPr lang="en-US" sz="2800" dirty="0" smtClean="0"/>
              <a:t>“Drug residue” refers to the presence of veterinary drugs or </a:t>
            </a:r>
            <a:r>
              <a:rPr lang="en-US" sz="2800" dirty="0" err="1" smtClean="0"/>
              <a:t>dewormers</a:t>
            </a:r>
            <a:r>
              <a:rPr lang="en-US" sz="2800" dirty="0" smtClean="0"/>
              <a:t> </a:t>
            </a:r>
            <a:r>
              <a:rPr lang="en-US" sz="2800" dirty="0" smtClean="0"/>
              <a:t>in meat. </a:t>
            </a:r>
          </a:p>
          <a:p>
            <a:endParaRPr lang="en-US" sz="2800" dirty="0" smtClean="0"/>
          </a:p>
          <a:p>
            <a:r>
              <a:rPr lang="en-US" sz="2800" dirty="0" smtClean="0"/>
              <a:t>“Illegal drug residue” is any drug found above the allowable range in an animal sent to slaughter.</a:t>
            </a:r>
            <a:endParaRPr lang="en-US" sz="2800" dirty="0" smtClean="0">
              <a:solidFill>
                <a:srgbClr val="000000"/>
              </a:solidFill>
            </a:endParaRPr>
          </a:p>
          <a:p>
            <a:endParaRPr lang="en-US" sz="4800" baseline="30000" dirty="0">
              <a:solidFill>
                <a:srgbClr val="000000"/>
              </a:solidFill>
              <a:latin typeface="Minion Pro" panose="02040503050306020203" pitchFamily="18" charset="0"/>
            </a:endParaRPr>
          </a:p>
        </p:txBody>
      </p:sp>
      <p:cxnSp>
        <p:nvCxnSpPr>
          <p:cNvPr id="12" name="Straight Connector 11"/>
          <p:cNvCxnSpPr/>
          <p:nvPr/>
        </p:nvCxnSpPr>
        <p:spPr>
          <a:xfrm>
            <a:off x="253635" y="1612523"/>
            <a:ext cx="1072134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4866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48941" y="1589460"/>
            <a:ext cx="8006934" cy="1499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38583" y="706152"/>
            <a:ext cx="8227651"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Reasons for antibiotic use:</a:t>
            </a:r>
            <a:endParaRPr lang="en-US" sz="5300" dirty="0">
              <a:solidFill>
                <a:srgbClr val="173B7A"/>
              </a:solidFill>
              <a:latin typeface="Futura Medium" charset="0"/>
              <a:ea typeface="Futura Medium" charset="0"/>
              <a:cs typeface="Futura Medium" charset="0"/>
            </a:endParaRPr>
          </a:p>
        </p:txBody>
      </p:sp>
      <p:sp>
        <p:nvSpPr>
          <p:cNvPr id="10" name="TextBox 9"/>
          <p:cNvSpPr txBox="1"/>
          <p:nvPr/>
        </p:nvSpPr>
        <p:spPr>
          <a:xfrm>
            <a:off x="1502979" y="2654463"/>
            <a:ext cx="6642538" cy="1384995"/>
          </a:xfrm>
          <a:prstGeom prst="rect">
            <a:avLst/>
          </a:prstGeom>
          <a:noFill/>
        </p:spPr>
        <p:txBody>
          <a:bodyPr wrap="square" rtlCol="0">
            <a:spAutoFit/>
          </a:bodyPr>
          <a:lstStyle/>
          <a:p>
            <a:pPr>
              <a:buClr>
                <a:srgbClr val="F3B117"/>
              </a:buClr>
              <a:buSzPct val="115000"/>
            </a:pPr>
            <a:r>
              <a:rPr lang="en-US" sz="2800" dirty="0" smtClean="0"/>
              <a:t>Increased feed efficiency </a:t>
            </a:r>
          </a:p>
          <a:p>
            <a:pPr>
              <a:buClr>
                <a:srgbClr val="F3B117"/>
              </a:buClr>
              <a:buSzPct val="115000"/>
            </a:pPr>
            <a:r>
              <a:rPr lang="en-US" sz="2800" dirty="0" smtClean="0"/>
              <a:t>Increased growth promotion</a:t>
            </a:r>
          </a:p>
          <a:p>
            <a:pPr>
              <a:buClr>
                <a:srgbClr val="F3B117"/>
              </a:buClr>
              <a:buSzPct val="115000"/>
            </a:pPr>
            <a:r>
              <a:rPr lang="en-US" sz="2800" dirty="0" smtClean="0"/>
              <a:t>Treat and prevent disease</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694" y="1848916"/>
            <a:ext cx="2768348" cy="4153534"/>
          </a:xfrm>
          <a:prstGeom prst="rect">
            <a:avLst/>
          </a:prstGeom>
        </p:spPr>
      </p:pic>
      <p:sp>
        <p:nvSpPr>
          <p:cNvPr id="11" name="Rectangle 10"/>
          <p:cNvSpPr/>
          <p:nvPr/>
        </p:nvSpPr>
        <p:spPr>
          <a:xfrm>
            <a:off x="8891476" y="1871400"/>
            <a:ext cx="2756566" cy="4138545"/>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88667" y="282818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88667" y="324033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88667" y="367892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12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23908" y="615903"/>
            <a:ext cx="9275822"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rgbClr val="173B7A"/>
                </a:solidFill>
                <a:latin typeface="Futura Medium" charset="0"/>
                <a:ea typeface="Futura Medium" charset="0"/>
                <a:cs typeface="Futura Medium" charset="0"/>
              </a:rPr>
              <a:t>Animal Drug </a:t>
            </a:r>
            <a:r>
              <a:rPr lang="en-US" sz="5400" smtClean="0">
                <a:solidFill>
                  <a:srgbClr val="173B7A"/>
                </a:solidFill>
                <a:latin typeface="Futura Medium" charset="0"/>
                <a:ea typeface="Futura Medium" charset="0"/>
                <a:cs typeface="Futura Medium" charset="0"/>
              </a:rPr>
              <a:t>Residue Concerns</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V="1">
            <a:off x="215900" y="1592786"/>
            <a:ext cx="89789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410237" y="2516282"/>
            <a:ext cx="11331615" cy="1815882"/>
          </a:xfrm>
          <a:prstGeom prst="rect">
            <a:avLst/>
          </a:prstGeom>
          <a:noFill/>
        </p:spPr>
        <p:txBody>
          <a:bodyPr wrap="square" rtlCol="0">
            <a:spAutoFit/>
          </a:bodyPr>
          <a:lstStyle/>
          <a:p>
            <a:r>
              <a:rPr lang="en-US" sz="2800" dirty="0" smtClean="0"/>
              <a:t>Consumer health risk</a:t>
            </a:r>
          </a:p>
          <a:p>
            <a:r>
              <a:rPr lang="en-US" sz="2800" dirty="0" smtClean="0"/>
              <a:t>Consumer preference</a:t>
            </a:r>
          </a:p>
          <a:p>
            <a:r>
              <a:rPr lang="en-US" sz="2800" dirty="0" smtClean="0"/>
              <a:t>Production loss for the producer (lost milk product, lost animal)</a:t>
            </a:r>
          </a:p>
          <a:p>
            <a:r>
              <a:rPr lang="en-US" sz="2800" dirty="0" smtClean="0"/>
              <a:t>Legal action against the producer (</a:t>
            </a:r>
            <a:r>
              <a:rPr lang="en-US" sz="2800" dirty="0" err="1" smtClean="0"/>
              <a:t>violative</a:t>
            </a:r>
            <a:r>
              <a:rPr lang="en-US" sz="2800" dirty="0" smtClean="0"/>
              <a:t> illegal residues)</a:t>
            </a:r>
            <a:endParaRPr lang="en-US" sz="2800" dirty="0"/>
          </a:p>
        </p:txBody>
      </p:sp>
      <p:sp>
        <p:nvSpPr>
          <p:cNvPr id="13" name="Rectangle 12"/>
          <p:cNvSpPr/>
          <p:nvPr/>
        </p:nvSpPr>
        <p:spPr>
          <a:xfrm>
            <a:off x="1181131" y="268491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82096" y="311325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82096" y="352252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81131" y="39570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0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80623" y="1625470"/>
            <a:ext cx="48433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38584" y="696509"/>
            <a:ext cx="5074548"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Industry Action:</a:t>
            </a:r>
            <a:endParaRPr lang="en-US" sz="5300" dirty="0">
              <a:solidFill>
                <a:srgbClr val="173B7A"/>
              </a:solidFill>
              <a:latin typeface="Futura Medium" charset="0"/>
              <a:ea typeface="Futura Medium" charset="0"/>
              <a:cs typeface="Futura Medium" charset="0"/>
            </a:endParaRPr>
          </a:p>
        </p:txBody>
      </p:sp>
      <p:sp>
        <p:nvSpPr>
          <p:cNvPr id="10" name="TextBox 9"/>
          <p:cNvSpPr txBox="1"/>
          <p:nvPr/>
        </p:nvSpPr>
        <p:spPr>
          <a:xfrm>
            <a:off x="647694" y="2069362"/>
            <a:ext cx="11317566" cy="4688463"/>
          </a:xfrm>
          <a:prstGeom prst="rect">
            <a:avLst/>
          </a:prstGeom>
          <a:noFill/>
        </p:spPr>
        <p:txBody>
          <a:bodyPr wrap="square" rtlCol="0">
            <a:spAutoFit/>
          </a:bodyPr>
          <a:lstStyle/>
          <a:p>
            <a:pPr>
              <a:buClr>
                <a:srgbClr val="F3B117"/>
              </a:buClr>
              <a:buSzPct val="115000"/>
            </a:pPr>
            <a:r>
              <a:rPr lang="en-US" sz="2800" dirty="0" smtClean="0"/>
              <a:t>The U.S. National Residue Program administered by the USDA and Food Safety and Inspection Service is a program that identifies, ranks and tests for chemical contaminants in meat, poultry and egg products.</a:t>
            </a:r>
          </a:p>
          <a:p>
            <a:pPr>
              <a:buClr>
                <a:srgbClr val="F3B117"/>
              </a:buClr>
              <a:buSzPct val="115000"/>
            </a:pPr>
            <a:endParaRPr lang="en-US" sz="2800" dirty="0" smtClean="0"/>
          </a:p>
          <a:p>
            <a:pPr>
              <a:buClr>
                <a:srgbClr val="F3B117"/>
              </a:buClr>
              <a:buSzPct val="115000"/>
            </a:pPr>
            <a:r>
              <a:rPr lang="en-US" sz="2800" dirty="0"/>
              <a:t>Residue monitoring has been stepped up significantly </a:t>
            </a:r>
            <a:r>
              <a:rPr lang="en-US" sz="2800" dirty="0" smtClean="0"/>
              <a:t>to help </a:t>
            </a:r>
            <a:r>
              <a:rPr lang="en-US" sz="2800" dirty="0"/>
              <a:t>monitor more closely the increased incidence of illegal residues found at slaughter</a:t>
            </a:r>
            <a:r>
              <a:rPr lang="en-US" sz="2800" dirty="0" smtClean="0"/>
              <a:t>.</a:t>
            </a:r>
          </a:p>
          <a:p>
            <a:pPr>
              <a:buClr>
                <a:srgbClr val="F3B117"/>
              </a:buClr>
              <a:buSzPct val="115000"/>
            </a:pPr>
            <a:endParaRPr lang="en-US" sz="2800" dirty="0"/>
          </a:p>
          <a:p>
            <a:pPr>
              <a:buClr>
                <a:srgbClr val="F3B117"/>
              </a:buClr>
              <a:buSzPct val="115000"/>
            </a:pPr>
            <a:r>
              <a:rPr lang="en-US" sz="2800" dirty="0" smtClean="0"/>
              <a:t>Agencies such as the FDA work to remove harmful substances from the market. (Example: </a:t>
            </a:r>
            <a:r>
              <a:rPr lang="en-US" sz="2800" dirty="0" err="1" smtClean="0"/>
              <a:t>Carbadox</a:t>
            </a:r>
            <a:r>
              <a:rPr lang="en-US" sz="2800" dirty="0" smtClean="0"/>
              <a:t>)</a:t>
            </a:r>
          </a:p>
          <a:p>
            <a:pPr marL="342900" indent="-342900">
              <a:buClr>
                <a:srgbClr val="F3B117"/>
              </a:buClr>
              <a:buSzPct val="115000"/>
              <a:buFont typeface="Arial" charset="0"/>
              <a:buChar char="•"/>
            </a:pPr>
            <a:endParaRPr lang="en-US" sz="2800" dirty="0"/>
          </a:p>
          <a:p>
            <a:pPr marL="342900" indent="-342900">
              <a:buClr>
                <a:srgbClr val="F3B117"/>
              </a:buClr>
              <a:buSzPct val="115000"/>
              <a:buFont typeface="Arial" charset="0"/>
              <a:buChar char="•"/>
            </a:pPr>
            <a:endParaRPr lang="en-US" sz="2800" baseline="30000" dirty="0"/>
          </a:p>
        </p:txBody>
      </p:sp>
      <p:sp>
        <p:nvSpPr>
          <p:cNvPr id="8" name="Rectangle 7"/>
          <p:cNvSpPr/>
          <p:nvPr/>
        </p:nvSpPr>
        <p:spPr>
          <a:xfrm>
            <a:off x="433382" y="224665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3382" y="394987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3382" y="52277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1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1608" y="1127778"/>
            <a:ext cx="11887201" cy="1021853"/>
          </a:xfrm>
        </p:spPr>
        <p:txBody>
          <a:bodyPr>
            <a:normAutofit fontScale="90000"/>
          </a:bodyPr>
          <a:lstStyle/>
          <a:p>
            <a:pPr algn="l"/>
            <a:r>
              <a:rPr lang="en-US" sz="5400" dirty="0" smtClean="0">
                <a:solidFill>
                  <a:srgbClr val="173B7A"/>
                </a:solidFill>
                <a:latin typeface="Futura Medium" charset="0"/>
                <a:ea typeface="Futura Medium" charset="0"/>
                <a:cs typeface="Futura Medium" charset="0"/>
              </a:rPr>
              <a:t>What are the consequences of </a:t>
            </a:r>
            <a:br>
              <a:rPr lang="en-US" sz="5400" dirty="0" smtClean="0">
                <a:solidFill>
                  <a:srgbClr val="173B7A"/>
                </a:solidFill>
                <a:latin typeface="Futura Medium" charset="0"/>
                <a:ea typeface="Futura Medium" charset="0"/>
                <a:cs typeface="Futura Medium" charset="0"/>
              </a:rPr>
            </a:br>
            <a:r>
              <a:rPr lang="en-US" sz="5400" dirty="0" smtClean="0">
                <a:solidFill>
                  <a:srgbClr val="173B7A"/>
                </a:solidFill>
                <a:latin typeface="Futura Medium" charset="0"/>
                <a:ea typeface="Futura Medium" charset="0"/>
                <a:cs typeface="Futura Medium" charset="0"/>
              </a:rPr>
              <a:t>Illegal 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0699" y="2949618"/>
            <a:ext cx="11209020" cy="2246769"/>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Producers found guilty of illegal drug residue may face the following:</a:t>
            </a:r>
          </a:p>
          <a:p>
            <a:r>
              <a:rPr lang="en-US" sz="2800" dirty="0" smtClean="0">
                <a:solidFill>
                  <a:srgbClr val="000000"/>
                </a:solidFill>
                <a:latin typeface="Calibri" charset="0"/>
                <a:ea typeface="Calibri" charset="0"/>
                <a:cs typeface="Calibri" charset="0"/>
              </a:rPr>
              <a:t>		financial penalties</a:t>
            </a:r>
          </a:p>
          <a:p>
            <a:r>
              <a:rPr lang="en-US" sz="2800" dirty="0" smtClean="0">
                <a:solidFill>
                  <a:srgbClr val="000000"/>
                </a:solidFill>
                <a:latin typeface="Calibri" charset="0"/>
                <a:ea typeface="Calibri" charset="0"/>
                <a:cs typeface="Calibri" charset="0"/>
              </a:rPr>
              <a:t>		criminal penalties</a:t>
            </a:r>
            <a:endParaRPr lang="en-US" sz="2800" dirty="0">
              <a:solidFill>
                <a:srgbClr val="000000"/>
              </a:solidFill>
              <a:latin typeface="Calibri" charset="0"/>
              <a:ea typeface="Calibri" charset="0"/>
              <a:cs typeface="Calibri" charset="0"/>
            </a:endParaRPr>
          </a:p>
          <a:p>
            <a:r>
              <a:rPr lang="en-US" sz="2800" dirty="0" smtClean="0">
                <a:solidFill>
                  <a:srgbClr val="000000"/>
                </a:solidFill>
                <a:latin typeface="Calibri" charset="0"/>
                <a:ea typeface="Calibri" charset="0"/>
                <a:cs typeface="Calibri" charset="0"/>
              </a:rPr>
              <a:t>		refusal at the sale barn and packing facilities</a:t>
            </a:r>
          </a:p>
          <a:p>
            <a:r>
              <a:rPr lang="en-US" sz="2800" dirty="0" smtClean="0">
                <a:solidFill>
                  <a:srgbClr val="000000"/>
                </a:solidFill>
                <a:latin typeface="Calibri" charset="0"/>
                <a:ea typeface="Calibri" charset="0"/>
                <a:cs typeface="Calibri" charset="0"/>
              </a:rPr>
              <a:t>		negative public perception</a:t>
            </a:r>
            <a:endParaRPr lang="en-US" sz="2800" baseline="30000" dirty="0">
              <a:solidFill>
                <a:srgbClr val="000000"/>
              </a:solidFill>
              <a:latin typeface="Calibri" charset="0"/>
              <a:ea typeface="Calibri" charset="0"/>
              <a:cs typeface="Calibri" charset="0"/>
            </a:endParaRPr>
          </a:p>
        </p:txBody>
      </p:sp>
      <p:cxnSp>
        <p:nvCxnSpPr>
          <p:cNvPr id="11" name="Straight Connector 10"/>
          <p:cNvCxnSpPr/>
          <p:nvPr/>
        </p:nvCxnSpPr>
        <p:spPr>
          <a:xfrm>
            <a:off x="289783" y="2229931"/>
            <a:ext cx="112090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2193256" y="353585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93256" y="396137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93256" y="440481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93256" y="483448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788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5830" y="1685132"/>
            <a:ext cx="698913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38583" y="696509"/>
            <a:ext cx="7220607"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Commonly used drugs:</a:t>
            </a:r>
            <a:endParaRPr lang="en-US" sz="5300" dirty="0">
              <a:solidFill>
                <a:srgbClr val="173B7A"/>
              </a:solidFill>
              <a:latin typeface="Futura Medium" charset="0"/>
              <a:ea typeface="Futura Medium" charset="0"/>
              <a:cs typeface="Futura Medium" charset="0"/>
            </a:endParaRPr>
          </a:p>
        </p:txBody>
      </p:sp>
      <p:sp>
        <p:nvSpPr>
          <p:cNvPr id="10" name="TextBox 9"/>
          <p:cNvSpPr txBox="1"/>
          <p:nvPr/>
        </p:nvSpPr>
        <p:spPr>
          <a:xfrm>
            <a:off x="1628175" y="2663399"/>
            <a:ext cx="6642538" cy="2554545"/>
          </a:xfrm>
          <a:prstGeom prst="rect">
            <a:avLst/>
          </a:prstGeom>
          <a:noFill/>
        </p:spPr>
        <p:txBody>
          <a:bodyPr wrap="square" rtlCol="0">
            <a:spAutoFit/>
          </a:bodyPr>
          <a:lstStyle/>
          <a:p>
            <a:pPr>
              <a:buClr>
                <a:srgbClr val="F3B117"/>
              </a:buClr>
              <a:buSzPct val="115000"/>
            </a:pPr>
            <a:r>
              <a:rPr lang="en-US" sz="2800" dirty="0" smtClean="0"/>
              <a:t>Sulfa drugs or sulfonamides</a:t>
            </a:r>
          </a:p>
          <a:p>
            <a:pPr>
              <a:buClr>
                <a:srgbClr val="F3B117"/>
              </a:buClr>
              <a:buSzPct val="115000"/>
            </a:pPr>
            <a:r>
              <a:rPr lang="en-US" sz="2800" dirty="0" err="1" smtClean="0"/>
              <a:t>Tetracyclines</a:t>
            </a:r>
            <a:endParaRPr lang="en-US" sz="2800" dirty="0" smtClean="0"/>
          </a:p>
          <a:p>
            <a:pPr>
              <a:buClr>
                <a:srgbClr val="F3B117"/>
              </a:buClr>
              <a:buSzPct val="115000"/>
            </a:pPr>
            <a:r>
              <a:rPr lang="en-US" sz="2800" dirty="0" err="1" smtClean="0"/>
              <a:t>Pleuromutilin</a:t>
            </a:r>
            <a:r>
              <a:rPr lang="en-US" sz="2800" dirty="0" smtClean="0"/>
              <a:t> (</a:t>
            </a:r>
            <a:r>
              <a:rPr lang="en-US" sz="2800" dirty="0" err="1" smtClean="0"/>
              <a:t>Tiamulin</a:t>
            </a:r>
            <a:r>
              <a:rPr lang="en-US" sz="2800" dirty="0" smtClean="0"/>
              <a:t>)</a:t>
            </a:r>
          </a:p>
          <a:p>
            <a:pPr>
              <a:buClr>
                <a:srgbClr val="F3B117"/>
              </a:buClr>
              <a:buSzPct val="115000"/>
            </a:pPr>
            <a:r>
              <a:rPr lang="en-US" sz="2800" dirty="0" smtClean="0"/>
              <a:t>Macrolide (</a:t>
            </a:r>
            <a:r>
              <a:rPr lang="en-US" sz="2800" dirty="0" err="1" smtClean="0"/>
              <a:t>Tylosin</a:t>
            </a:r>
            <a:r>
              <a:rPr lang="en-US" sz="2800" dirty="0" smtClean="0"/>
              <a:t>)</a:t>
            </a:r>
            <a:endParaRPr lang="en-US" sz="2800" dirty="0"/>
          </a:p>
          <a:p>
            <a:pPr>
              <a:buClr>
                <a:srgbClr val="F3B117"/>
              </a:buClr>
              <a:buSzPct val="115000"/>
            </a:pPr>
            <a:r>
              <a:rPr lang="en-US" sz="2800" dirty="0" err="1" smtClean="0"/>
              <a:t>Lincosamides</a:t>
            </a:r>
            <a:r>
              <a:rPr lang="en-US" sz="2800" dirty="0" smtClean="0"/>
              <a:t> (</a:t>
            </a:r>
            <a:r>
              <a:rPr lang="en-US" sz="2800" dirty="0" err="1" smtClean="0"/>
              <a:t>Lincomycin</a:t>
            </a:r>
            <a:r>
              <a:rPr lang="en-US" sz="2800" dirty="0" smtClean="0"/>
              <a:t>)</a:t>
            </a:r>
          </a:p>
          <a:p>
            <a:pPr>
              <a:buClr>
                <a:srgbClr val="F3B117"/>
              </a:buClr>
              <a:buSzPct val="115000"/>
            </a:pPr>
            <a:endParaRPr lang="en-US" sz="2000" dirty="0"/>
          </a:p>
        </p:txBody>
      </p:sp>
      <p:sp>
        <p:nvSpPr>
          <p:cNvPr id="8" name="Rectangle 7"/>
          <p:cNvSpPr/>
          <p:nvPr/>
        </p:nvSpPr>
        <p:spPr>
          <a:xfrm>
            <a:off x="1413863" y="282069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13863" y="326083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13863" y="367281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13863" y="410181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13863" y="451965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64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05489" y="1582148"/>
            <a:ext cx="419137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38583" y="696509"/>
            <a:ext cx="7220607"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Sulfonamides</a:t>
            </a:r>
            <a:endParaRPr lang="en-US" sz="5300" dirty="0">
              <a:solidFill>
                <a:srgbClr val="173B7A"/>
              </a:solidFill>
              <a:latin typeface="Futura Medium" charset="0"/>
              <a:ea typeface="Futura Medium" charset="0"/>
              <a:cs typeface="Futura Medium" charset="0"/>
            </a:endParaRPr>
          </a:p>
        </p:txBody>
      </p:sp>
      <p:sp>
        <p:nvSpPr>
          <p:cNvPr id="2" name="Rectangle 1"/>
          <p:cNvSpPr/>
          <p:nvPr/>
        </p:nvSpPr>
        <p:spPr>
          <a:xfrm>
            <a:off x="865948" y="2497401"/>
            <a:ext cx="10222465" cy="2677656"/>
          </a:xfrm>
          <a:prstGeom prst="rect">
            <a:avLst/>
          </a:prstGeom>
        </p:spPr>
        <p:txBody>
          <a:bodyPr wrap="square">
            <a:spAutoFit/>
          </a:bodyPr>
          <a:lstStyle/>
          <a:p>
            <a:r>
              <a:rPr lang="en-US" sz="2800" dirty="0"/>
              <a:t>Sulfa residues have been found in the </a:t>
            </a:r>
            <a:r>
              <a:rPr lang="en-US" sz="2800" dirty="0" smtClean="0"/>
              <a:t>livers of </a:t>
            </a:r>
            <a:r>
              <a:rPr lang="en-US" sz="2800" dirty="0"/>
              <a:t>slaughtered swine. Extensive testing and research has demonstrated, sulfa residue is not due to illegal drug use or improper withdrawal time. It is the result of cross-contamination between medicated and non-medicated feeds. </a:t>
            </a:r>
            <a:r>
              <a:rPr lang="en-US" sz="2800" dirty="0" smtClean="0"/>
              <a:t>Therefore, a high importance is placed on the flushing and cleaning methods of producers that mix their own feed. </a:t>
            </a:r>
            <a:endParaRPr lang="en-US" sz="2800" dirty="0"/>
          </a:p>
        </p:txBody>
      </p:sp>
    </p:spTree>
    <p:extLst>
      <p:ext uri="{BB962C8B-B14F-4D97-AF65-F5344CB8AC3E}">
        <p14:creationId xmlns:p14="http://schemas.microsoft.com/office/powerpoint/2010/main" val="98850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2297</TotalTime>
  <Words>1156</Words>
  <Application>Microsoft Macintosh PowerPoint</Application>
  <PresentationFormat>Widescreen</PresentationFormat>
  <Paragraphs>120</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 Light</vt:lpstr>
      <vt:lpstr>Futura Medium</vt:lpstr>
      <vt:lpstr>Minion Pro</vt:lpstr>
      <vt:lpstr>Arial</vt:lpstr>
      <vt:lpstr>Calibri</vt:lpstr>
      <vt:lpstr>Office Theme</vt:lpstr>
      <vt:lpstr>Drug Residue Avoidance in Swine</vt:lpstr>
      <vt:lpstr>Swine Industry</vt:lpstr>
      <vt:lpstr>Drug Residue vs. Illegal Drug Residue </vt:lpstr>
      <vt:lpstr>PowerPoint Presentation</vt:lpstr>
      <vt:lpstr>PowerPoint Presentation</vt:lpstr>
      <vt:lpstr>PowerPoint Presentation</vt:lpstr>
      <vt:lpstr>What are the consequences of  Illegal Drug Residue?</vt:lpstr>
      <vt:lpstr>PowerPoint Presentation</vt:lpstr>
      <vt:lpstr>PowerPoint Presentation</vt:lpstr>
      <vt:lpstr>Residue Prevention Checklist</vt:lpstr>
      <vt:lpstr>PowerPoint Presentation</vt:lpstr>
      <vt:lpstr>Veterinary-Client-Patient Relationship</vt:lpstr>
      <vt:lpstr>Record Keeping</vt:lpstr>
      <vt:lpstr>Avoid Extra-Label Drug Use</vt:lpstr>
      <vt:lpstr>Injection Technique</vt:lpstr>
      <vt:lpstr>What is a Veterinary Feed Directive (VFD)? And What is their part in drug residue avoidance?</vt:lpstr>
      <vt:lpstr>What is a VFD?</vt:lpstr>
      <vt:lpstr>How are VFDs related to drug residue?</vt:lpstr>
      <vt:lpstr>Summary</vt:lpstr>
      <vt:lpstr>Contact Us</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Residue Prevention in Beef Cattle</dc:title>
  <dc:creator>Alyssa Toillion</dc:creator>
  <cp:lastModifiedBy>Alyssa Toillion</cp:lastModifiedBy>
  <cp:revision>69</cp:revision>
  <cp:lastPrinted>2017-08-09T14:27:30Z</cp:lastPrinted>
  <dcterms:created xsi:type="dcterms:W3CDTF">2016-08-22T20:18:46Z</dcterms:created>
  <dcterms:modified xsi:type="dcterms:W3CDTF">2017-08-09T17:29:35Z</dcterms:modified>
</cp:coreProperties>
</file>