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1" r:id="rId3"/>
    <p:sldId id="286" r:id="rId4"/>
    <p:sldId id="272" r:id="rId5"/>
    <p:sldId id="282" r:id="rId6"/>
    <p:sldId id="258" r:id="rId7"/>
    <p:sldId id="269" r:id="rId8"/>
    <p:sldId id="270" r:id="rId9"/>
    <p:sldId id="283" r:id="rId10"/>
    <p:sldId id="273" r:id="rId11"/>
    <p:sldId id="287" r:id="rId12"/>
    <p:sldId id="274" r:id="rId13"/>
    <p:sldId id="275" r:id="rId14"/>
    <p:sldId id="276" r:id="rId15"/>
    <p:sldId id="277" r:id="rId16"/>
    <p:sldId id="284" r:id="rId17"/>
    <p:sldId id="279" r:id="rId18"/>
    <p:sldId id="280" r:id="rId19"/>
    <p:sldId id="2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117"/>
    <a:srgbClr val="173B7A"/>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4"/>
    <p:restoredTop sz="81415"/>
  </p:normalViewPr>
  <p:slideViewPr>
    <p:cSldViewPr snapToGrid="0" snapToObjects="1">
      <p:cViewPr>
        <p:scale>
          <a:sx n="110" d="100"/>
          <a:sy n="110" d="100"/>
        </p:scale>
        <p:origin x="2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E9689-9B1D-464D-9266-071CB37BD22B}" type="datetimeFigureOut">
              <a:rPr lang="en-US" smtClean="0"/>
              <a:t>8/9/17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A2FC2F-78A5-C542-97EE-E42199C246E2}" type="slidenum">
              <a:rPr lang="en-US" smtClean="0"/>
              <a:t>‹#›</a:t>
            </a:fld>
            <a:endParaRPr lang="en-US"/>
          </a:p>
        </p:txBody>
      </p:sp>
    </p:spTree>
    <p:extLst>
      <p:ext uri="{BB962C8B-B14F-4D97-AF65-F5344CB8AC3E}">
        <p14:creationId xmlns:p14="http://schemas.microsoft.com/office/powerpoint/2010/main" val="1443329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BF48D-F5B7-F74C-B40C-8B66F67D2A4B}" type="datetimeFigureOut">
              <a:rPr lang="en-US" smtClean="0"/>
              <a:t>8/9/17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0E931-7C22-B040-A259-12632A533D00}" type="slidenum">
              <a:rPr lang="en-US" smtClean="0"/>
              <a:t>‹#›</a:t>
            </a:fld>
            <a:endParaRPr lang="en-US"/>
          </a:p>
        </p:txBody>
      </p:sp>
    </p:spTree>
    <p:extLst>
      <p:ext uri="{BB962C8B-B14F-4D97-AF65-F5344CB8AC3E}">
        <p14:creationId xmlns:p14="http://schemas.microsoft.com/office/powerpoint/2010/main" val="4483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Codex </a:t>
            </a:r>
            <a:r>
              <a:rPr lang="en-US" dirty="0" err="1" smtClean="0"/>
              <a:t>Alimentarius</a:t>
            </a:r>
            <a:r>
              <a:rPr lang="en-US" dirty="0" smtClean="0"/>
              <a:t> Commission Procedural Manual, Fourteenth Edition (2004), Animal</a:t>
            </a:r>
            <a:r>
              <a:rPr lang="en-US" baseline="0" dirty="0" smtClean="0"/>
              <a:t> Drug Residues are defined as:</a:t>
            </a:r>
          </a:p>
          <a:p>
            <a:r>
              <a:rPr lang="en-US" i="1" dirty="0" smtClean="0"/>
              <a:t>“Residues of veterinary drugs include the parent compounds and/or their metabolites in any edible portion of the animal product, and include residues of associated impurities of the veterinary drug concerned.”</a:t>
            </a:r>
            <a:endParaRPr lang="en-US" i="1" dirty="0"/>
          </a:p>
        </p:txBody>
      </p:sp>
      <p:sp>
        <p:nvSpPr>
          <p:cNvPr id="4" name="Slide Number Placeholder 3"/>
          <p:cNvSpPr>
            <a:spLocks noGrp="1"/>
          </p:cNvSpPr>
          <p:nvPr>
            <p:ph type="sldNum" sz="quarter" idx="10"/>
          </p:nvPr>
        </p:nvSpPr>
        <p:spPr/>
        <p:txBody>
          <a:bodyPr/>
          <a:lstStyle/>
          <a:p>
            <a:fld id="{6180E931-7C22-B040-A259-12632A533D00}" type="slidenum">
              <a:rPr lang="en-US" smtClean="0"/>
              <a:t>4</a:t>
            </a:fld>
            <a:endParaRPr lang="en-US"/>
          </a:p>
        </p:txBody>
      </p:sp>
    </p:spTree>
    <p:extLst>
      <p:ext uri="{BB962C8B-B14F-4D97-AF65-F5344CB8AC3E}">
        <p14:creationId xmlns:p14="http://schemas.microsoft.com/office/powerpoint/2010/main" val="1024343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Tolerable</a:t>
            </a:r>
            <a:r>
              <a:rPr lang="en-US" baseline="0" dirty="0" smtClean="0"/>
              <a:t> level: the maximum permissible residue level which may be present in tissues or food animal products</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5</a:t>
            </a:fld>
            <a:endParaRPr lang="en-US"/>
          </a:p>
        </p:txBody>
      </p:sp>
    </p:spTree>
    <p:extLst>
      <p:ext uri="{BB962C8B-B14F-4D97-AF65-F5344CB8AC3E}">
        <p14:creationId xmlns:p14="http://schemas.microsoft.com/office/powerpoint/2010/main" val="125997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 issue of drug use in food animals as well as over-use</a:t>
            </a:r>
            <a:r>
              <a:rPr lang="en-US" baseline="0" dirty="0" smtClean="0"/>
              <a:t> of antibiotics in humans is antibiotic-resistant bacteria isolated from meat.</a:t>
            </a:r>
          </a:p>
          <a:p>
            <a:r>
              <a:rPr lang="en-US" baseline="0" dirty="0" smtClean="0"/>
              <a:t>A general hypothesis is that the greater amount of a drug used, the more likely bacteria would develop resistance to it.</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7</a:t>
            </a:fld>
            <a:endParaRPr lang="en-US"/>
          </a:p>
        </p:txBody>
      </p:sp>
    </p:spTree>
    <p:extLst>
      <p:ext uri="{BB962C8B-B14F-4D97-AF65-F5344CB8AC3E}">
        <p14:creationId xmlns:p14="http://schemas.microsoft.com/office/powerpoint/2010/main" val="201801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Target tissues tested (milk, kidneys often tested at slaughter)</a:t>
            </a:r>
          </a:p>
          <a:p>
            <a:r>
              <a:rPr lang="en-US" baseline="0" dirty="0" smtClean="0"/>
              <a:t>STOP (swab test on premises)</a:t>
            </a:r>
          </a:p>
          <a:p>
            <a:r>
              <a:rPr lang="en-US" baseline="0" dirty="0" smtClean="0"/>
              <a:t>FAST (fast antimicrobial screen test)</a:t>
            </a:r>
          </a:p>
          <a:p>
            <a:r>
              <a:rPr lang="en-US" baseline="0" dirty="0" smtClean="0"/>
              <a:t>SOS (sulfa-on-site)</a:t>
            </a:r>
          </a:p>
          <a:p>
            <a:r>
              <a:rPr lang="en-US" baseline="0" dirty="0" smtClean="0"/>
              <a:t>CHARM II; SNAP (milk residues)</a:t>
            </a:r>
          </a:p>
          <a:p>
            <a:r>
              <a:rPr lang="en-US" baseline="0" dirty="0" smtClean="0"/>
              <a:t>Lab tests (HPLC/GC/Mass Spectrometry)</a:t>
            </a:r>
          </a:p>
          <a:p>
            <a:endParaRPr lang="en-US" baseline="0" dirty="0"/>
          </a:p>
        </p:txBody>
      </p:sp>
      <p:sp>
        <p:nvSpPr>
          <p:cNvPr id="4" name="Slide Number Placeholder 3"/>
          <p:cNvSpPr>
            <a:spLocks noGrp="1"/>
          </p:cNvSpPr>
          <p:nvPr>
            <p:ph type="sldNum" sz="quarter" idx="10"/>
          </p:nvPr>
        </p:nvSpPr>
        <p:spPr/>
        <p:txBody>
          <a:bodyPr/>
          <a:lstStyle/>
          <a:p>
            <a:fld id="{6180E931-7C22-B040-A259-12632A533D00}" type="slidenum">
              <a:rPr lang="en-US" smtClean="0"/>
              <a:t>8</a:t>
            </a:fld>
            <a:endParaRPr lang="en-US"/>
          </a:p>
        </p:txBody>
      </p:sp>
    </p:spTree>
    <p:extLst>
      <p:ext uri="{BB962C8B-B14F-4D97-AF65-F5344CB8AC3E}">
        <p14:creationId xmlns:p14="http://schemas.microsoft.com/office/powerpoint/2010/main" val="191693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180E931-7C22-B040-A259-12632A533D00}" type="slidenum">
              <a:rPr lang="en-US" smtClean="0"/>
              <a:t>9</a:t>
            </a:fld>
            <a:endParaRPr lang="en-US"/>
          </a:p>
        </p:txBody>
      </p:sp>
    </p:spTree>
    <p:extLst>
      <p:ext uri="{BB962C8B-B14F-4D97-AF65-F5344CB8AC3E}">
        <p14:creationId xmlns:p14="http://schemas.microsoft.com/office/powerpoint/2010/main" val="112896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Should your operation get cited for a residue violation and you believe it’s a case of mistaken identity, good records are your best evidence that the animal in question does not belong to you. </a:t>
            </a:r>
          </a:p>
          <a:p>
            <a:endParaRPr lang="en-US" dirty="0"/>
          </a:p>
        </p:txBody>
      </p:sp>
      <p:sp>
        <p:nvSpPr>
          <p:cNvPr id="4" name="Slide Number Placeholder 3"/>
          <p:cNvSpPr>
            <a:spLocks noGrp="1"/>
          </p:cNvSpPr>
          <p:nvPr>
            <p:ph type="sldNum" sz="quarter" idx="10"/>
          </p:nvPr>
        </p:nvSpPr>
        <p:spPr/>
        <p:txBody>
          <a:bodyPr/>
          <a:lstStyle/>
          <a:p>
            <a:fld id="{124C1FC6-F422-0649-9BCB-1E8EAEFD12DD}" type="slidenum">
              <a:rPr lang="en-US" smtClean="0"/>
              <a:t>12</a:t>
            </a:fld>
            <a:endParaRPr lang="en-US"/>
          </a:p>
        </p:txBody>
      </p:sp>
    </p:spTree>
    <p:extLst>
      <p:ext uri="{BB962C8B-B14F-4D97-AF65-F5344CB8AC3E}">
        <p14:creationId xmlns:p14="http://schemas.microsoft.com/office/powerpoint/2010/main" val="176840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time is the amount</a:t>
            </a:r>
            <a:r>
              <a:rPr lang="en-US" baseline="0" dirty="0" smtClean="0"/>
              <a:t> of time required for a drug or chemical concentration to fall below the Tolerance Level established in a specific target animal tissue. It is determined experimentally and dependent upon drug, dose, formulation, route of administration, species, target issue and disease/management factors. The time required for drug concentrations in all food animal tissues or products are below tolerance. Considerations include aesthetic considerations, risks perceived by the public, sensitive populations and issues, international relations and trade barriers</a:t>
            </a:r>
          </a:p>
          <a:p>
            <a:endParaRPr lang="en-US" baseline="0" dirty="0" smtClean="0"/>
          </a:p>
          <a:p>
            <a:r>
              <a:rPr lang="en-US" baseline="0" dirty="0" smtClean="0"/>
              <a:t>Extra-label drug use is a higher dose than the label, a different route or species than the label or a different disease that is being treated than indicated on the label.</a:t>
            </a:r>
            <a:endParaRPr lang="en-US" dirty="0"/>
          </a:p>
        </p:txBody>
      </p:sp>
      <p:sp>
        <p:nvSpPr>
          <p:cNvPr id="4" name="Slide Number Placeholder 3"/>
          <p:cNvSpPr>
            <a:spLocks noGrp="1"/>
          </p:cNvSpPr>
          <p:nvPr>
            <p:ph type="sldNum" sz="quarter" idx="10"/>
          </p:nvPr>
        </p:nvSpPr>
        <p:spPr/>
        <p:txBody>
          <a:bodyPr/>
          <a:lstStyle/>
          <a:p>
            <a:fld id="{6180E931-7C22-B040-A259-12632A533D00}" type="slidenum">
              <a:rPr lang="en-US" smtClean="0"/>
              <a:t>13</a:t>
            </a:fld>
            <a:endParaRPr lang="en-US"/>
          </a:p>
        </p:txBody>
      </p:sp>
    </p:spTree>
    <p:extLst>
      <p:ext uri="{BB962C8B-B14F-4D97-AF65-F5344CB8AC3E}">
        <p14:creationId xmlns:p14="http://schemas.microsoft.com/office/powerpoint/2010/main" val="86174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09356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440860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51149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41436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3424ED-9E1E-644B-990D-466A61281723}" type="datetimeFigureOut">
              <a:rPr lang="en-US" smtClean="0"/>
              <a:t>8/9/17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209966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60177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3424ED-9E1E-644B-990D-466A61281723}" type="datetimeFigureOut">
              <a:rPr lang="en-US" smtClean="0"/>
              <a:t>8/9/17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24443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3424ED-9E1E-644B-990D-466A61281723}" type="datetimeFigureOut">
              <a:rPr lang="en-US" smtClean="0"/>
              <a:t>8/9/17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94878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424ED-9E1E-644B-990D-466A61281723}" type="datetimeFigureOut">
              <a:rPr lang="en-US" smtClean="0"/>
              <a:t>8/9/17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19694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502720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3424ED-9E1E-644B-990D-466A61281723}" type="datetimeFigureOut">
              <a:rPr lang="en-US" smtClean="0"/>
              <a:t>8/9/17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A2358-ABB5-964E-B352-68633F4F389D}" type="slidenum">
              <a:rPr lang="en-US" smtClean="0"/>
              <a:t>‹#›</a:t>
            </a:fld>
            <a:endParaRPr lang="en-US"/>
          </a:p>
        </p:txBody>
      </p:sp>
    </p:spTree>
    <p:extLst>
      <p:ext uri="{BB962C8B-B14F-4D97-AF65-F5344CB8AC3E}">
        <p14:creationId xmlns:p14="http://schemas.microsoft.com/office/powerpoint/2010/main" val="18228977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24ED-9E1E-644B-990D-466A61281723}" type="datetimeFigureOut">
              <a:rPr lang="en-US" smtClean="0"/>
              <a:t>8/9/17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A2358-ABB5-964E-B352-68633F4F389D}" type="slidenum">
              <a:rPr lang="en-US" smtClean="0"/>
              <a:t>‹#›</a:t>
            </a:fld>
            <a:endParaRPr lang="en-US"/>
          </a:p>
        </p:txBody>
      </p:sp>
    </p:spTree>
    <p:extLst>
      <p:ext uri="{BB962C8B-B14F-4D97-AF65-F5344CB8AC3E}">
        <p14:creationId xmlns:p14="http://schemas.microsoft.com/office/powerpoint/2010/main" val="1066076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6248"/>
            <a:ext cx="9144000" cy="1824814"/>
          </a:xfrm>
        </p:spPr>
        <p:txBody>
          <a:bodyPr>
            <a:normAutofit/>
          </a:bodyPr>
          <a:lstStyle/>
          <a:p>
            <a:r>
              <a:rPr lang="en-US" dirty="0" smtClean="0">
                <a:solidFill>
                  <a:srgbClr val="173B7A"/>
                </a:solidFill>
                <a:latin typeface="Futura Medium" charset="0"/>
                <a:ea typeface="Futura Medium" charset="0"/>
                <a:cs typeface="Futura Medium" charset="0"/>
              </a:rPr>
              <a:t>Drug Residue Avoidance in Feedlot Cattle</a:t>
            </a:r>
            <a:endParaRPr lang="en-US"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cxnSp>
        <p:nvCxnSpPr>
          <p:cNvPr id="10" name="Straight Connector 9"/>
          <p:cNvCxnSpPr/>
          <p:nvPr/>
        </p:nvCxnSpPr>
        <p:spPr>
          <a:xfrm>
            <a:off x="861060" y="2571062"/>
            <a:ext cx="104698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843" y="2704844"/>
            <a:ext cx="5136169" cy="3423277"/>
          </a:xfrm>
          <a:prstGeom prst="rect">
            <a:avLst/>
          </a:prstGeom>
        </p:spPr>
      </p:pic>
    </p:spTree>
    <p:extLst>
      <p:ext uri="{BB962C8B-B14F-4D97-AF65-F5344CB8AC3E}">
        <p14:creationId xmlns:p14="http://schemas.microsoft.com/office/powerpoint/2010/main" val="1428459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039" y="469504"/>
            <a:ext cx="6888481" cy="1021853"/>
          </a:xfrm>
        </p:spPr>
        <p:txBody>
          <a:bodyPr>
            <a:normAutofit/>
          </a:bodyPr>
          <a:lstStyle/>
          <a:p>
            <a:r>
              <a:rPr lang="en-US" sz="5400" dirty="0" smtClean="0">
                <a:solidFill>
                  <a:srgbClr val="173B7A"/>
                </a:solidFill>
                <a:latin typeface="Futura Medium" charset="0"/>
                <a:ea typeface="Futura Medium" charset="0"/>
                <a:cs typeface="Futura Medium" charset="0"/>
              </a:rPr>
              <a:t>Prevention Practices</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58863" y="2623164"/>
            <a:ext cx="7840027" cy="1815882"/>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Veterinary-Client-Patient Relationship </a:t>
            </a:r>
          </a:p>
          <a:p>
            <a:r>
              <a:rPr lang="en-US" sz="2800" dirty="0" smtClean="0">
                <a:solidFill>
                  <a:srgbClr val="000000"/>
                </a:solidFill>
                <a:latin typeface="Calibri" charset="0"/>
                <a:ea typeface="Calibri" charset="0"/>
                <a:cs typeface="Calibri" charset="0"/>
              </a:rPr>
              <a:t>Good Record Keeping </a:t>
            </a:r>
          </a:p>
          <a:p>
            <a:r>
              <a:rPr lang="en-US" sz="2800" dirty="0" smtClean="0">
                <a:solidFill>
                  <a:srgbClr val="000000"/>
                </a:solidFill>
                <a:latin typeface="Calibri" charset="0"/>
                <a:ea typeface="Calibri" charset="0"/>
                <a:cs typeface="Calibri" charset="0"/>
              </a:rPr>
              <a:t>Avoid Extra-Label Drug Use </a:t>
            </a:r>
          </a:p>
          <a:p>
            <a:r>
              <a:rPr lang="en-US" sz="2800" dirty="0" smtClean="0">
                <a:solidFill>
                  <a:srgbClr val="000000"/>
                </a:solidFill>
                <a:latin typeface="Calibri" charset="0"/>
                <a:ea typeface="Calibri" charset="0"/>
                <a:cs typeface="Calibri" charset="0"/>
              </a:rPr>
              <a:t>Proper Injection Techniques </a:t>
            </a:r>
          </a:p>
        </p:txBody>
      </p:sp>
      <p:cxnSp>
        <p:nvCxnSpPr>
          <p:cNvPr id="11" name="Straight Connector 10"/>
          <p:cNvCxnSpPr/>
          <p:nvPr/>
        </p:nvCxnSpPr>
        <p:spPr>
          <a:xfrm>
            <a:off x="240378" y="1506832"/>
            <a:ext cx="634746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185150" y="2132015"/>
            <a:ext cx="4282440" cy="2854960"/>
          </a:xfrm>
          <a:prstGeom prst="rect">
            <a:avLst/>
          </a:prstGeom>
        </p:spPr>
      </p:pic>
      <p:sp>
        <p:nvSpPr>
          <p:cNvPr id="3" name="Rectangle 2"/>
          <p:cNvSpPr/>
          <p:nvPr/>
        </p:nvSpPr>
        <p:spPr>
          <a:xfrm>
            <a:off x="8886825" y="1418275"/>
            <a:ext cx="2857500" cy="426815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519" y="277322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5026" y="32025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5026" y="3653375"/>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44551" y="410517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372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345" y="2309653"/>
            <a:ext cx="4675670" cy="3116353"/>
          </a:xfrm>
          <a:prstGeom prst="rect">
            <a:avLst/>
          </a:prstGeom>
        </p:spPr>
      </p:pic>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9079" y="410141"/>
            <a:ext cx="11399521" cy="1021853"/>
          </a:xfrm>
        </p:spPr>
        <p:txBody>
          <a:bodyPr>
            <a:normAutofit fontScale="90000"/>
          </a:bodyPr>
          <a:lstStyle/>
          <a:p>
            <a:r>
              <a:rPr lang="en-US" sz="5400" smtClean="0">
                <a:solidFill>
                  <a:srgbClr val="173B7A"/>
                </a:solidFill>
                <a:latin typeface="Futura Medium" charset="0"/>
                <a:ea typeface="Futura Medium" charset="0"/>
                <a:cs typeface="Futura Medium" charset="0"/>
              </a:rPr>
              <a:t>Veterinary-Client-Patient </a:t>
            </a:r>
            <a:r>
              <a:rPr lang="en-US" sz="5400" dirty="0" smtClean="0">
                <a:solidFill>
                  <a:srgbClr val="173B7A"/>
                </a:solidFill>
                <a:latin typeface="Futura Medium" charset="0"/>
                <a:ea typeface="Futura Medium" charset="0"/>
                <a:cs typeface="Futura Medium" charset="0"/>
              </a:rPr>
              <a:t>Relationship</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80999" y="1503996"/>
            <a:ext cx="101879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80999" y="2143627"/>
            <a:ext cx="6931346" cy="3108543"/>
          </a:xfrm>
          <a:prstGeom prst="rect">
            <a:avLst/>
          </a:prstGeom>
          <a:noFill/>
        </p:spPr>
        <p:txBody>
          <a:bodyPr wrap="square" rtlCol="0">
            <a:spAutoFit/>
          </a:bodyPr>
          <a:lstStyle/>
          <a:p>
            <a:r>
              <a:rPr lang="en-US" sz="2800" dirty="0">
                <a:solidFill>
                  <a:srgbClr val="000000"/>
                </a:solidFill>
                <a:latin typeface="Calibri" charset="0"/>
                <a:ea typeface="Calibri" charset="0"/>
                <a:cs typeface="Calibri" charset="0"/>
              </a:rPr>
              <a:t>It is important for a producer to have an ongoing </a:t>
            </a:r>
            <a:r>
              <a:rPr lang="en-US" sz="2800" dirty="0" smtClean="0">
                <a:solidFill>
                  <a:srgbClr val="000000"/>
                </a:solidFill>
                <a:latin typeface="Calibri" charset="0"/>
                <a:ea typeface="Calibri" charset="0"/>
                <a:cs typeface="Calibri" charset="0"/>
              </a:rPr>
              <a:t>relationship with an accredited veterinarian. This helps to ensure the veterinarian has assumed responsibility </a:t>
            </a:r>
            <a:r>
              <a:rPr lang="en-US" sz="2800" dirty="0">
                <a:solidFill>
                  <a:srgbClr val="000000"/>
                </a:solidFill>
                <a:latin typeface="Calibri" charset="0"/>
                <a:ea typeface="Calibri" charset="0"/>
                <a:cs typeface="Calibri" charset="0"/>
              </a:rPr>
              <a:t>for making medical judgements regarding the health of the animal and need for medical treatment.</a:t>
            </a:r>
          </a:p>
        </p:txBody>
      </p:sp>
      <p:sp>
        <p:nvSpPr>
          <p:cNvPr id="10" name="Rectangle 9"/>
          <p:cNvSpPr/>
          <p:nvPr/>
        </p:nvSpPr>
        <p:spPr>
          <a:xfrm>
            <a:off x="7312345" y="2331411"/>
            <a:ext cx="4675670" cy="310308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097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3265" y="563703"/>
            <a:ext cx="6309361" cy="1021853"/>
          </a:xfrm>
        </p:spPr>
        <p:txBody>
          <a:bodyPr>
            <a:normAutofit/>
          </a:bodyPr>
          <a:lstStyle/>
          <a:p>
            <a:r>
              <a:rPr lang="en-US" sz="5400" dirty="0" smtClean="0">
                <a:solidFill>
                  <a:srgbClr val="173B7A"/>
                </a:solidFill>
                <a:latin typeface="Futura Medium" charset="0"/>
                <a:ea typeface="Futura Medium" charset="0"/>
                <a:cs typeface="Futura Medium" charset="0"/>
              </a:rPr>
              <a:t>Record Keeping</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19918" y="1658134"/>
            <a:ext cx="502158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87704" y="2000599"/>
            <a:ext cx="11504296" cy="2677656"/>
          </a:xfrm>
          <a:prstGeom prst="rect">
            <a:avLst/>
          </a:prstGeom>
          <a:noFill/>
        </p:spPr>
        <p:txBody>
          <a:bodyPr wrap="square" rtlCol="0">
            <a:spAutoFit/>
          </a:bodyPr>
          <a:lstStyle/>
          <a:p>
            <a:endParaRPr lang="en-US" sz="2800" dirty="0">
              <a:solidFill>
                <a:srgbClr val="000000"/>
              </a:solidFill>
            </a:endParaRPr>
          </a:p>
          <a:p>
            <a:r>
              <a:rPr lang="en-US" sz="2800" dirty="0" smtClean="0">
                <a:solidFill>
                  <a:srgbClr val="000000"/>
                </a:solidFill>
              </a:rPr>
              <a:t>Records </a:t>
            </a:r>
            <a:r>
              <a:rPr lang="en-US" sz="2800" dirty="0">
                <a:solidFill>
                  <a:srgbClr val="000000"/>
                </a:solidFill>
              </a:rPr>
              <a:t>should </a:t>
            </a:r>
            <a:r>
              <a:rPr lang="en-US" sz="2800" dirty="0" smtClean="0">
                <a:solidFill>
                  <a:srgbClr val="000000"/>
                </a:solidFill>
              </a:rPr>
              <a:t>include: </a:t>
            </a:r>
            <a:r>
              <a:rPr lang="en-US" sz="2800" dirty="0">
                <a:solidFill>
                  <a:srgbClr val="000000"/>
                </a:solidFill>
              </a:rPr>
              <a:t>treatment </a:t>
            </a:r>
            <a:r>
              <a:rPr lang="en-US" sz="2800" dirty="0" smtClean="0">
                <a:solidFill>
                  <a:srgbClr val="000000"/>
                </a:solidFill>
              </a:rPr>
              <a:t>date, animal identification, name of employee administering the drug, drug administered, weight of animal, route of administration, disease being treated, withdrawal time and the first date the animal can be sent to slaughter. </a:t>
            </a:r>
          </a:p>
          <a:p>
            <a:endParaRPr lang="en-US" sz="2800" dirty="0" smtClean="0">
              <a:solidFill>
                <a:srgbClr val="000000"/>
              </a:solidFill>
            </a:endParaRPr>
          </a:p>
        </p:txBody>
      </p:sp>
      <p:sp>
        <p:nvSpPr>
          <p:cNvPr id="3" name="TextBox 2"/>
          <p:cNvSpPr txBox="1"/>
          <p:nvPr/>
        </p:nvSpPr>
        <p:spPr>
          <a:xfrm>
            <a:off x="687704" y="5707906"/>
            <a:ext cx="8501450" cy="553998"/>
          </a:xfrm>
          <a:prstGeom prst="rect">
            <a:avLst/>
          </a:prstGeom>
          <a:noFill/>
        </p:spPr>
        <p:txBody>
          <a:bodyPr wrap="square" rtlCol="0">
            <a:spAutoFit/>
          </a:bodyPr>
          <a:lstStyle/>
          <a:p>
            <a:r>
              <a:rPr lang="en-US" sz="3000" b="1" dirty="0">
                <a:solidFill>
                  <a:srgbClr val="F3B117"/>
                </a:solidFill>
              </a:rPr>
              <a:t>Records should be kept at least two years. </a:t>
            </a:r>
            <a:endParaRPr lang="en-US" sz="3000" b="1" baseline="30000" dirty="0">
              <a:solidFill>
                <a:srgbClr val="F3B117"/>
              </a:solidFill>
            </a:endParaRPr>
          </a:p>
        </p:txBody>
      </p:sp>
    </p:spTree>
    <p:extLst>
      <p:ext uri="{BB962C8B-B14F-4D97-AF65-F5344CB8AC3E}">
        <p14:creationId xmlns:p14="http://schemas.microsoft.com/office/powerpoint/2010/main" val="387513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6564" y="481269"/>
            <a:ext cx="11292841"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Avoid Extra-Label </a:t>
            </a:r>
            <a:r>
              <a:rPr lang="en-US" sz="5400" smtClean="0">
                <a:solidFill>
                  <a:srgbClr val="173B7A"/>
                </a:solidFill>
                <a:latin typeface="Futura Medium" charset="0"/>
                <a:ea typeface="Futura Medium" charset="0"/>
                <a:cs typeface="Futura Medium" charset="0"/>
              </a:rPr>
              <a:t>Drug Use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6190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57152" y="1554866"/>
            <a:ext cx="872439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604250" y="2071289"/>
            <a:ext cx="10983499" cy="3970318"/>
          </a:xfrm>
          <a:prstGeom prst="rect">
            <a:avLst/>
          </a:prstGeom>
          <a:noFill/>
        </p:spPr>
        <p:txBody>
          <a:bodyPr wrap="square" rtlCol="0">
            <a:spAutoFit/>
          </a:bodyPr>
          <a:lstStyle/>
          <a:p>
            <a:r>
              <a:rPr lang="en-US" sz="2800" dirty="0">
                <a:solidFill>
                  <a:srgbClr val="000000"/>
                </a:solidFill>
              </a:rPr>
              <a:t>Extra-label drug use (ELDU) is the use of an animal drug in a manner that is different from label instructions in regard </a:t>
            </a:r>
            <a:r>
              <a:rPr lang="en-US" sz="2800" dirty="0" smtClean="0">
                <a:solidFill>
                  <a:srgbClr val="000000"/>
                </a:solidFill>
              </a:rPr>
              <a:t>to:</a:t>
            </a:r>
          </a:p>
          <a:p>
            <a:endParaRPr lang="en-US" sz="2800" dirty="0" smtClean="0">
              <a:solidFill>
                <a:srgbClr val="000000"/>
              </a:solidFill>
            </a:endParaRPr>
          </a:p>
          <a:p>
            <a:r>
              <a:rPr lang="en-US" sz="2800" dirty="0" smtClean="0">
                <a:solidFill>
                  <a:srgbClr val="000000"/>
                </a:solidFill>
              </a:rPr>
              <a:t>	the </a:t>
            </a:r>
            <a:r>
              <a:rPr lang="en-US" sz="2800" dirty="0">
                <a:solidFill>
                  <a:srgbClr val="000000"/>
                </a:solidFill>
              </a:rPr>
              <a:t>disease being </a:t>
            </a:r>
            <a:r>
              <a:rPr lang="en-US" sz="2800" dirty="0" smtClean="0">
                <a:solidFill>
                  <a:srgbClr val="000000"/>
                </a:solidFill>
              </a:rPr>
              <a:t>treated </a:t>
            </a:r>
          </a:p>
          <a:p>
            <a:r>
              <a:rPr lang="en-US" sz="2800" dirty="0" smtClean="0">
                <a:solidFill>
                  <a:srgbClr val="000000"/>
                </a:solidFill>
              </a:rPr>
              <a:t>	route </a:t>
            </a:r>
            <a:r>
              <a:rPr lang="en-US" sz="2800" dirty="0">
                <a:solidFill>
                  <a:srgbClr val="000000"/>
                </a:solidFill>
              </a:rPr>
              <a:t>of administration of the </a:t>
            </a:r>
            <a:r>
              <a:rPr lang="en-US" sz="2800" dirty="0" smtClean="0">
                <a:solidFill>
                  <a:srgbClr val="000000"/>
                </a:solidFill>
              </a:rPr>
              <a:t>drug</a:t>
            </a:r>
            <a:r>
              <a:rPr lang="en-US" sz="2800" dirty="0">
                <a:solidFill>
                  <a:srgbClr val="000000"/>
                </a:solidFill>
              </a:rPr>
              <a:t> </a:t>
            </a:r>
            <a:endParaRPr lang="en-US" sz="2800" dirty="0" smtClean="0">
              <a:solidFill>
                <a:srgbClr val="000000"/>
              </a:solidFill>
            </a:endParaRPr>
          </a:p>
          <a:p>
            <a:r>
              <a:rPr lang="en-US" sz="2800" dirty="0" smtClean="0">
                <a:solidFill>
                  <a:srgbClr val="000000"/>
                </a:solidFill>
              </a:rPr>
              <a:t>	dosage </a:t>
            </a:r>
            <a:r>
              <a:rPr lang="en-US" sz="2800" dirty="0">
                <a:solidFill>
                  <a:srgbClr val="000000"/>
                </a:solidFill>
              </a:rPr>
              <a:t>of the </a:t>
            </a:r>
            <a:r>
              <a:rPr lang="en-US" sz="2800" dirty="0" smtClean="0">
                <a:solidFill>
                  <a:srgbClr val="000000"/>
                </a:solidFill>
              </a:rPr>
              <a:t>drug </a:t>
            </a:r>
          </a:p>
          <a:p>
            <a:r>
              <a:rPr lang="en-US" sz="2800" dirty="0" smtClean="0">
                <a:solidFill>
                  <a:srgbClr val="000000"/>
                </a:solidFill>
              </a:rPr>
              <a:t>	the recommended </a:t>
            </a:r>
            <a:r>
              <a:rPr lang="en-US" sz="2800" dirty="0">
                <a:solidFill>
                  <a:srgbClr val="000000"/>
                </a:solidFill>
              </a:rPr>
              <a:t>treatment </a:t>
            </a:r>
            <a:r>
              <a:rPr lang="en-US" sz="2800" dirty="0" smtClean="0">
                <a:solidFill>
                  <a:srgbClr val="000000"/>
                </a:solidFill>
              </a:rPr>
              <a:t>regimen</a:t>
            </a:r>
          </a:p>
          <a:p>
            <a:endParaRPr lang="en-US" sz="2800" dirty="0">
              <a:solidFill>
                <a:srgbClr val="000000"/>
              </a:solidFill>
            </a:endParaRPr>
          </a:p>
          <a:p>
            <a:r>
              <a:rPr lang="en-US" sz="2800" dirty="0" smtClean="0">
                <a:solidFill>
                  <a:srgbClr val="000000"/>
                </a:solidFill>
              </a:rPr>
              <a:t>It </a:t>
            </a:r>
            <a:r>
              <a:rPr lang="en-US" sz="2800" dirty="0">
                <a:solidFill>
                  <a:srgbClr val="000000"/>
                </a:solidFill>
              </a:rPr>
              <a:t>is important to follow all labeled directions and withdrawal dates. </a:t>
            </a:r>
          </a:p>
        </p:txBody>
      </p:sp>
      <p:sp>
        <p:nvSpPr>
          <p:cNvPr id="12" name="Rectangle 11"/>
          <p:cNvSpPr/>
          <p:nvPr/>
        </p:nvSpPr>
        <p:spPr>
          <a:xfrm>
            <a:off x="1346978" y="35346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46978" y="396939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46978" y="440206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46978" y="4822491"/>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77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4779" y="476068"/>
            <a:ext cx="6149341" cy="1021853"/>
          </a:xfrm>
        </p:spPr>
        <p:txBody>
          <a:bodyPr>
            <a:normAutofit/>
          </a:bodyPr>
          <a:lstStyle/>
          <a:p>
            <a:r>
              <a:rPr lang="en-US" sz="5400" dirty="0" smtClean="0">
                <a:solidFill>
                  <a:srgbClr val="173B7A"/>
                </a:solidFill>
                <a:latin typeface="Futura Medium" charset="0"/>
                <a:ea typeface="Futura Medium" charset="0"/>
                <a:cs typeface="Futura Medium" charset="0"/>
              </a:rPr>
              <a:t>Injection Technique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45721" y="1561926"/>
            <a:ext cx="5905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261566" y="1837840"/>
            <a:ext cx="9860281" cy="646331"/>
          </a:xfrm>
          <a:prstGeom prst="rect">
            <a:avLst/>
          </a:prstGeom>
          <a:noFill/>
        </p:spPr>
        <p:txBody>
          <a:bodyPr wrap="square" rtlCol="0">
            <a:spAutoFit/>
          </a:bodyPr>
          <a:lstStyle/>
          <a:p>
            <a:r>
              <a:rPr lang="en-US" sz="3600" dirty="0" smtClean="0">
                <a:solidFill>
                  <a:srgbClr val="000000"/>
                </a:solidFill>
                <a:latin typeface="Calibri" charset="0"/>
                <a:ea typeface="Calibri" charset="0"/>
                <a:cs typeface="Calibri" charset="0"/>
              </a:rPr>
              <a:t>Things to consider when giving an injection include:</a:t>
            </a:r>
            <a:endParaRPr lang="en-US" sz="3600" baseline="30000" dirty="0">
              <a:solidFill>
                <a:srgbClr val="000000"/>
              </a:solidFill>
              <a:latin typeface="Calibri" charset="0"/>
              <a:ea typeface="Calibri" charset="0"/>
              <a:cs typeface="Calibri" charset="0"/>
            </a:endParaRPr>
          </a:p>
        </p:txBody>
      </p:sp>
      <p:grpSp>
        <p:nvGrpSpPr>
          <p:cNvPr id="6" name="Group 5"/>
          <p:cNvGrpSpPr/>
          <p:nvPr/>
        </p:nvGrpSpPr>
        <p:grpSpPr>
          <a:xfrm>
            <a:off x="672095" y="2728705"/>
            <a:ext cx="8824912" cy="3108543"/>
            <a:chOff x="783306" y="2608393"/>
            <a:chExt cx="8824912" cy="3108543"/>
          </a:xfrm>
        </p:grpSpPr>
        <p:sp>
          <p:nvSpPr>
            <p:cNvPr id="9" name="TextBox 8"/>
            <p:cNvSpPr txBox="1"/>
            <p:nvPr/>
          </p:nvSpPr>
          <p:spPr>
            <a:xfrm>
              <a:off x="997618" y="2608393"/>
              <a:ext cx="8610600" cy="3108543"/>
            </a:xfrm>
            <a:prstGeom prst="rect">
              <a:avLst/>
            </a:prstGeom>
            <a:noFill/>
          </p:spPr>
          <p:txBody>
            <a:bodyPr wrap="square" rtlCol="0">
              <a:spAutoFit/>
            </a:bodyPr>
            <a:lstStyle/>
            <a:p>
              <a:r>
                <a:rPr lang="en-US" sz="2800" dirty="0" smtClean="0"/>
                <a:t>Administer the shot in the neck</a:t>
              </a:r>
            </a:p>
            <a:p>
              <a:r>
                <a:rPr lang="en-US" sz="2800" dirty="0" smtClean="0"/>
                <a:t>Inject subcutaneously when possible</a:t>
              </a:r>
            </a:p>
            <a:p>
              <a:r>
                <a:rPr lang="en-US" sz="2800" dirty="0" smtClean="0"/>
                <a:t>Make sure the injection site is clean</a:t>
              </a:r>
            </a:p>
            <a:p>
              <a:r>
                <a:rPr lang="en-US" sz="2800" dirty="0" smtClean="0"/>
                <a:t>Use the proper size needle based on: the location, route of administration, volume of injection and the thickness of the fluid</a:t>
              </a:r>
            </a:p>
            <a:p>
              <a:r>
                <a:rPr lang="en-US" sz="2800" dirty="0" smtClean="0"/>
                <a:t>Do </a:t>
              </a:r>
              <a:r>
                <a:rPr lang="en-US" sz="2800" u="sng" dirty="0" smtClean="0"/>
                <a:t>NOT</a:t>
              </a:r>
              <a:r>
                <a:rPr lang="en-US" sz="2800" dirty="0" smtClean="0"/>
                <a:t> use bent needles</a:t>
              </a:r>
            </a:p>
          </p:txBody>
        </p:sp>
        <p:sp>
          <p:nvSpPr>
            <p:cNvPr id="17" name="Rectangle 16"/>
            <p:cNvSpPr/>
            <p:nvPr/>
          </p:nvSpPr>
          <p:spPr>
            <a:xfrm>
              <a:off x="783306" y="277165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3306" y="403861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3306" y="317791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83306" y="3619172"/>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3306" y="533174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7323" t="16494" r="24427"/>
          <a:stretch/>
        </p:blipFill>
        <p:spPr>
          <a:xfrm rot="16200000">
            <a:off x="9214508" y="3059564"/>
            <a:ext cx="3065398" cy="2500400"/>
          </a:xfrm>
          <a:prstGeom prst="rect">
            <a:avLst/>
          </a:prstGeom>
        </p:spPr>
      </p:pic>
      <p:sp>
        <p:nvSpPr>
          <p:cNvPr id="3" name="Rectangle 2"/>
          <p:cNvSpPr/>
          <p:nvPr/>
        </p:nvSpPr>
        <p:spPr>
          <a:xfrm>
            <a:off x="9497007" y="2771851"/>
            <a:ext cx="2500400" cy="3065397"/>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2629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5809" y="4058603"/>
            <a:ext cx="1066038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What is a Veterinary Feed Directive (VFD)?</a:t>
            </a:r>
            <a:br>
              <a:rPr lang="en-US" sz="5400" dirty="0" smtClean="0">
                <a:solidFill>
                  <a:srgbClr val="173B7A"/>
                </a:solidFill>
                <a:latin typeface="Futura Medium" charset="0"/>
                <a:ea typeface="Futura Medium" charset="0"/>
                <a:cs typeface="Futura Medium" charset="0"/>
              </a:rPr>
            </a:br>
            <a:r>
              <a:rPr lang="en-US" sz="5400" b="1" dirty="0" smtClean="0">
                <a:solidFill>
                  <a:srgbClr val="173B7A"/>
                </a:solidFill>
                <a:latin typeface="Futura Medium" charset="0"/>
                <a:ea typeface="Futura Medium" charset="0"/>
                <a:cs typeface="Futura Medium" charset="0"/>
              </a:rPr>
              <a:t>And</a:t>
            </a:r>
            <a:r>
              <a:rPr lang="en-US" sz="5400" dirty="0" smtClean="0">
                <a:solidFill>
                  <a:srgbClr val="173B7A"/>
                </a:solidFill>
                <a:latin typeface="Futura Medium" charset="0"/>
                <a:ea typeface="Futura Medium" charset="0"/>
                <a:cs typeface="Futura Medium" charset="0"/>
              </a:rPr>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What is their part in drug residue avoidance?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765809" y="5340752"/>
            <a:ext cx="10485120" cy="17061"/>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50715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825" y="571232"/>
            <a:ext cx="5234941" cy="1021853"/>
          </a:xfrm>
        </p:spPr>
        <p:txBody>
          <a:bodyPr>
            <a:normAutofit/>
          </a:bodyPr>
          <a:lstStyle/>
          <a:p>
            <a:r>
              <a:rPr lang="en-US" sz="5400" dirty="0" smtClean="0">
                <a:solidFill>
                  <a:srgbClr val="173B7A"/>
                </a:solidFill>
                <a:latin typeface="Futura Medium" charset="0"/>
                <a:ea typeface="Futura Medium" charset="0"/>
                <a:cs typeface="Futura Medium" charset="0"/>
              </a:rPr>
              <a:t>What is a VFD?</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9660" y="1595076"/>
            <a:ext cx="48844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053318" y="1849006"/>
            <a:ext cx="9860281" cy="1384995"/>
          </a:xfrm>
          <a:prstGeom prst="rect">
            <a:avLst/>
          </a:prstGeom>
          <a:noFill/>
        </p:spPr>
        <p:txBody>
          <a:bodyPr wrap="square" rtlCol="0">
            <a:spAutoFit/>
          </a:bodyPr>
          <a:lstStyle/>
          <a:p>
            <a:r>
              <a:rPr lang="en-US" sz="2800" dirty="0" smtClean="0">
                <a:solidFill>
                  <a:srgbClr val="000000"/>
                </a:solidFill>
              </a:rPr>
              <a:t>A VFD is a written (nonverbal) statement issued by a licensed veterinarian that authorizes the use of a VFD drug in or on animal feed. </a:t>
            </a:r>
            <a:endParaRPr lang="en-US" sz="2800" baseline="30000" dirty="0">
              <a:solidFill>
                <a:srgbClr val="000000"/>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0345" t="9793" b="6916"/>
          <a:stretch/>
        </p:blipFill>
        <p:spPr>
          <a:xfrm>
            <a:off x="6752492" y="2993552"/>
            <a:ext cx="4360964" cy="3041489"/>
          </a:xfrm>
          <a:prstGeom prst="rect">
            <a:avLst/>
          </a:prstGeom>
        </p:spPr>
      </p:pic>
      <p:sp>
        <p:nvSpPr>
          <p:cNvPr id="3" name="Rectangle 2"/>
          <p:cNvSpPr/>
          <p:nvPr/>
        </p:nvSpPr>
        <p:spPr>
          <a:xfrm>
            <a:off x="6752492" y="2993552"/>
            <a:ext cx="4360964" cy="3041489"/>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920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351" y="512368"/>
            <a:ext cx="11361421"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How are VFDs related to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61940" y="1604013"/>
            <a:ext cx="110566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567690" y="2644170"/>
            <a:ext cx="11056620" cy="1384995"/>
          </a:xfrm>
          <a:prstGeom prst="rect">
            <a:avLst/>
          </a:prstGeom>
          <a:noFill/>
        </p:spPr>
        <p:txBody>
          <a:bodyPr wrap="square" rtlCol="0">
            <a:spAutoFit/>
          </a:bodyPr>
          <a:lstStyle/>
          <a:p>
            <a:r>
              <a:rPr lang="en-US" sz="2800" dirty="0">
                <a:solidFill>
                  <a:srgbClr val="000000"/>
                </a:solidFill>
              </a:rPr>
              <a:t>VFDs are part of the </a:t>
            </a:r>
            <a:r>
              <a:rPr lang="en-US" sz="2800" dirty="0" smtClean="0">
                <a:solidFill>
                  <a:srgbClr val="000000"/>
                </a:solidFill>
              </a:rPr>
              <a:t>FDAs </a:t>
            </a:r>
            <a:r>
              <a:rPr lang="en-US" sz="2800" dirty="0">
                <a:solidFill>
                  <a:srgbClr val="000000"/>
                </a:solidFill>
              </a:rPr>
              <a:t>strategy to reduce the amount of drug residue in </a:t>
            </a:r>
            <a:r>
              <a:rPr lang="en-US" sz="2800" dirty="0" smtClean="0">
                <a:solidFill>
                  <a:srgbClr val="000000"/>
                </a:solidFill>
              </a:rPr>
              <a:t>meat</a:t>
            </a:r>
            <a:r>
              <a:rPr lang="en-US" sz="2800" dirty="0">
                <a:solidFill>
                  <a:srgbClr val="000000"/>
                </a:solidFill>
              </a:rPr>
              <a:t>. It is an action to promote the judicious use of medically important antimicrobial drugs in food animals.</a:t>
            </a:r>
          </a:p>
        </p:txBody>
      </p:sp>
    </p:spTree>
    <p:extLst>
      <p:ext uri="{BB962C8B-B14F-4D97-AF65-F5344CB8AC3E}">
        <p14:creationId xmlns:p14="http://schemas.microsoft.com/office/powerpoint/2010/main" val="443537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994" y="461780"/>
            <a:ext cx="3284221" cy="1021853"/>
          </a:xfrm>
        </p:spPr>
        <p:txBody>
          <a:bodyPr>
            <a:normAutofit/>
          </a:bodyPr>
          <a:lstStyle/>
          <a:p>
            <a:r>
              <a:rPr lang="en-US" sz="5400" dirty="0" smtClean="0">
                <a:solidFill>
                  <a:srgbClr val="173B7A"/>
                </a:solidFill>
                <a:latin typeface="Futura Medium" charset="0"/>
                <a:ea typeface="Futura Medium" charset="0"/>
                <a:cs typeface="Futura Medium" charset="0"/>
              </a:rPr>
              <a:t>Summary</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231433" y="1534379"/>
            <a:ext cx="3238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1057" y="1846557"/>
            <a:ext cx="10287000" cy="3539430"/>
          </a:xfrm>
          <a:prstGeom prst="rect">
            <a:avLst/>
          </a:prstGeom>
          <a:noFill/>
        </p:spPr>
        <p:txBody>
          <a:bodyPr wrap="square" rtlCol="0">
            <a:spAutoFit/>
          </a:bodyPr>
          <a:lstStyle/>
          <a:p>
            <a:r>
              <a:rPr lang="en-US" sz="2800" dirty="0" smtClean="0"/>
              <a:t>Failing to practice good residue avoidance can lead to financial penalties and a poor public perception on the beef industry. </a:t>
            </a:r>
            <a:r>
              <a:rPr lang="en-US" sz="2800" dirty="0"/>
              <a:t>G</a:t>
            </a:r>
            <a:r>
              <a:rPr lang="en-US" sz="2800" dirty="0" smtClean="0"/>
              <a:t>ood management practices, along with following withdrawal times on VFDs, help to reduce residues at the packing facilities. </a:t>
            </a:r>
          </a:p>
          <a:p>
            <a:endParaRPr lang="en-US" sz="2800" dirty="0"/>
          </a:p>
          <a:p>
            <a:r>
              <a:rPr lang="en-US" sz="2800" dirty="0" smtClean="0"/>
              <a:t>Remembering the prevention checklist and tips like having a good VCPR, practicing accurate record keeping, avoiding ELDU, and having proper injection site techniques result in better meat quality.</a:t>
            </a:r>
            <a:endParaRPr lang="en-US" sz="2800" dirty="0"/>
          </a:p>
        </p:txBody>
      </p:sp>
    </p:spTree>
    <p:extLst>
      <p:ext uri="{BB962C8B-B14F-4D97-AF65-F5344CB8AC3E}">
        <p14:creationId xmlns:p14="http://schemas.microsoft.com/office/powerpoint/2010/main" val="613998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983" y="562072"/>
            <a:ext cx="3284221"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Contact Us</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5972"/>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46772" y="1445531"/>
            <a:ext cx="32385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3091" y="5279531"/>
            <a:ext cx="2419350" cy="1410829"/>
          </a:xfrm>
          <a:prstGeom prst="rect">
            <a:avLst/>
          </a:prstGeom>
        </p:spPr>
      </p:pic>
      <p:sp>
        <p:nvSpPr>
          <p:cNvPr id="10" name="TextBox 9"/>
          <p:cNvSpPr txBox="1"/>
          <p:nvPr/>
        </p:nvSpPr>
        <p:spPr>
          <a:xfrm>
            <a:off x="741943" y="2397948"/>
            <a:ext cx="10287000" cy="2062103"/>
          </a:xfrm>
          <a:prstGeom prst="rect">
            <a:avLst/>
          </a:prstGeom>
          <a:noFill/>
        </p:spPr>
        <p:txBody>
          <a:bodyPr wrap="square" rtlCol="0">
            <a:spAutoFit/>
          </a:bodyPr>
          <a:lstStyle/>
          <a:p>
            <a:pPr algn="ctr"/>
            <a:r>
              <a:rPr lang="en-US" sz="3200" dirty="0" smtClean="0"/>
              <a:t>Kansas Department of Agriculture </a:t>
            </a:r>
          </a:p>
          <a:p>
            <a:pPr algn="ctr"/>
            <a:r>
              <a:rPr lang="en-US" sz="3200" dirty="0" smtClean="0"/>
              <a:t>(785) 564-6601 or (785) 564-6778</a:t>
            </a:r>
          </a:p>
          <a:p>
            <a:pPr algn="ctr"/>
            <a:r>
              <a:rPr lang="en-US" sz="3200" dirty="0" err="1" smtClean="0"/>
              <a:t>agriculture.ks.gov</a:t>
            </a:r>
            <a:r>
              <a:rPr lang="en-US" sz="3200" dirty="0" smtClean="0"/>
              <a:t>/</a:t>
            </a:r>
            <a:r>
              <a:rPr lang="en-US" sz="3200" dirty="0" err="1" smtClean="0"/>
              <a:t>animalhealth</a:t>
            </a:r>
            <a:endParaRPr lang="en-US" sz="3200" dirty="0" smtClean="0"/>
          </a:p>
          <a:p>
            <a:pPr algn="ctr"/>
            <a:r>
              <a:rPr lang="en-US" sz="3200" dirty="0" err="1" smtClean="0"/>
              <a:t>vfdinfo.org</a:t>
            </a:r>
            <a:endParaRPr lang="en-US" sz="3200" dirty="0"/>
          </a:p>
        </p:txBody>
      </p:sp>
    </p:spTree>
    <p:extLst>
      <p:ext uri="{BB962C8B-B14F-4D97-AF65-F5344CB8AC3E}">
        <p14:creationId xmlns:p14="http://schemas.microsoft.com/office/powerpoint/2010/main" val="60679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81022" y="615903"/>
            <a:ext cx="5649067"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Feedlot Segment</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254643" y="1568307"/>
            <a:ext cx="5266481"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430192" y="2248941"/>
            <a:ext cx="11331615" cy="3539430"/>
          </a:xfrm>
          <a:prstGeom prst="rect">
            <a:avLst/>
          </a:prstGeom>
          <a:noFill/>
        </p:spPr>
        <p:txBody>
          <a:bodyPr wrap="square" rtlCol="0">
            <a:spAutoFit/>
          </a:bodyPr>
          <a:lstStyle/>
          <a:p>
            <a:r>
              <a:rPr lang="en-US" sz="2800" dirty="0"/>
              <a:t>The beef industry is committed to producing a safe, </a:t>
            </a:r>
            <a:r>
              <a:rPr lang="en-US" sz="2800" dirty="0" smtClean="0"/>
              <a:t>wholesome </a:t>
            </a:r>
            <a:r>
              <a:rPr lang="en-US" sz="2800" dirty="0"/>
              <a:t>and affordable beef product of the highest quality. </a:t>
            </a:r>
          </a:p>
          <a:p>
            <a:endParaRPr lang="en-US" sz="2800" dirty="0"/>
          </a:p>
          <a:p>
            <a:r>
              <a:rPr lang="en-US" sz="2800" dirty="0"/>
              <a:t>It is through the dedication and commitment of all who participate in the food supply chain to ensure animals are healthy and free from </a:t>
            </a:r>
            <a:r>
              <a:rPr lang="en-US" sz="2800" dirty="0" smtClean="0"/>
              <a:t>disease. </a:t>
            </a:r>
          </a:p>
          <a:p>
            <a:endParaRPr lang="en-US" sz="2800" dirty="0"/>
          </a:p>
          <a:p>
            <a:r>
              <a:rPr lang="en-US" sz="2800" dirty="0" smtClean="0"/>
              <a:t>Antibiotics should be used appropriately to prevent residues from occurring in cattle sent to market.</a:t>
            </a:r>
            <a:endParaRPr lang="en-US" sz="2800" dirty="0"/>
          </a:p>
        </p:txBody>
      </p:sp>
    </p:spTree>
    <p:extLst>
      <p:ext uri="{BB962C8B-B14F-4D97-AF65-F5344CB8AC3E}">
        <p14:creationId xmlns:p14="http://schemas.microsoft.com/office/powerpoint/2010/main" val="1331106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23908" y="615903"/>
            <a:ext cx="9275822" cy="10218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rgbClr val="173B7A"/>
                </a:solidFill>
                <a:latin typeface="Futura Medium" charset="0"/>
                <a:ea typeface="Futura Medium" charset="0"/>
                <a:cs typeface="Futura Medium" charset="0"/>
              </a:rPr>
              <a:t>Animal Drug </a:t>
            </a:r>
            <a:r>
              <a:rPr lang="en-US" sz="5400" smtClean="0">
                <a:solidFill>
                  <a:srgbClr val="173B7A"/>
                </a:solidFill>
                <a:latin typeface="Futura Medium" charset="0"/>
                <a:ea typeface="Futura Medium" charset="0"/>
                <a:cs typeface="Futura Medium" charset="0"/>
              </a:rPr>
              <a:t>Residue Concerns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215900" y="1592786"/>
            <a:ext cx="897890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410237" y="2516282"/>
            <a:ext cx="11331615" cy="1815882"/>
          </a:xfrm>
          <a:prstGeom prst="rect">
            <a:avLst/>
          </a:prstGeom>
          <a:noFill/>
        </p:spPr>
        <p:txBody>
          <a:bodyPr wrap="square" rtlCol="0">
            <a:spAutoFit/>
          </a:bodyPr>
          <a:lstStyle/>
          <a:p>
            <a:r>
              <a:rPr lang="en-US" sz="2800" dirty="0" smtClean="0"/>
              <a:t>Consumer health risk</a:t>
            </a:r>
          </a:p>
          <a:p>
            <a:r>
              <a:rPr lang="en-US" sz="2800" dirty="0" smtClean="0"/>
              <a:t>Consumer preference</a:t>
            </a:r>
          </a:p>
          <a:p>
            <a:r>
              <a:rPr lang="en-US" sz="2800" dirty="0" smtClean="0"/>
              <a:t>Production loss for the producer (lost milk product, lost animal)</a:t>
            </a:r>
          </a:p>
          <a:p>
            <a:r>
              <a:rPr lang="en-US" sz="2800" dirty="0" smtClean="0"/>
              <a:t>Legal action against the producer (</a:t>
            </a:r>
            <a:r>
              <a:rPr lang="en-US" sz="2800" dirty="0" err="1" smtClean="0"/>
              <a:t>violative</a:t>
            </a:r>
            <a:r>
              <a:rPr lang="en-US" sz="2800" dirty="0" smtClean="0"/>
              <a:t> illegal residues)</a:t>
            </a:r>
            <a:endParaRPr lang="en-US" sz="2800" dirty="0"/>
          </a:p>
        </p:txBody>
      </p:sp>
      <p:sp>
        <p:nvSpPr>
          <p:cNvPr id="13" name="Rectangle 12"/>
          <p:cNvSpPr/>
          <p:nvPr/>
        </p:nvSpPr>
        <p:spPr>
          <a:xfrm>
            <a:off x="1181131" y="268491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82096" y="311325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82096" y="352252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81131" y="395708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267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4175" y="536241"/>
            <a:ext cx="10881360" cy="1021853"/>
          </a:xfrm>
        </p:spPr>
        <p:txBody>
          <a:bodyPr>
            <a:normAutofit fontScale="90000"/>
          </a:bodyPr>
          <a:lstStyle/>
          <a:p>
            <a:r>
              <a:rPr lang="en-US" sz="5400" dirty="0" smtClean="0">
                <a:solidFill>
                  <a:srgbClr val="173B7A"/>
                </a:solidFill>
                <a:latin typeface="Futura Medium" charset="0"/>
                <a:ea typeface="Futura Medium" charset="0"/>
                <a:cs typeface="Futura Medium" charset="0"/>
              </a:rPr>
              <a:t>Drug Residue vs. Illegal Drug Residue </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213" y="2458182"/>
            <a:ext cx="6056508" cy="3170099"/>
          </a:xfrm>
          <a:prstGeom prst="rect">
            <a:avLst/>
          </a:prstGeom>
          <a:noFill/>
        </p:spPr>
        <p:txBody>
          <a:bodyPr wrap="square" rtlCol="0">
            <a:spAutoFit/>
          </a:bodyPr>
          <a:lstStyle/>
          <a:p>
            <a:r>
              <a:rPr lang="en-US" sz="2800" dirty="0" smtClean="0"/>
              <a:t>“Drug residue” refers to the presence of veterinary drugs or </a:t>
            </a:r>
            <a:r>
              <a:rPr lang="en-US" sz="2800" dirty="0" err="1" smtClean="0"/>
              <a:t>dewormers</a:t>
            </a:r>
            <a:r>
              <a:rPr lang="en-US" sz="2800" dirty="0" smtClean="0"/>
              <a:t> in meat. </a:t>
            </a:r>
          </a:p>
          <a:p>
            <a:endParaRPr lang="en-US" sz="2800" dirty="0" smtClean="0"/>
          </a:p>
          <a:p>
            <a:r>
              <a:rPr lang="en-US" sz="2800" dirty="0" smtClean="0"/>
              <a:t>“Illegal drug residue” is any drug found above the allowable range in an animal sent to slaughter.</a:t>
            </a:r>
            <a:endParaRPr lang="en-US" sz="2800" dirty="0" smtClean="0">
              <a:solidFill>
                <a:srgbClr val="000000"/>
              </a:solidFill>
            </a:endParaRPr>
          </a:p>
          <a:p>
            <a:endParaRPr lang="en-US" sz="4800" baseline="30000" dirty="0">
              <a:solidFill>
                <a:srgbClr val="000000"/>
              </a:solidFill>
              <a:latin typeface="Minion Pro" panose="02040503050306020203" pitchFamily="18" charset="0"/>
            </a:endParaRPr>
          </a:p>
        </p:txBody>
      </p:sp>
      <p:cxnSp>
        <p:nvCxnSpPr>
          <p:cNvPr id="12" name="Straight Connector 11"/>
          <p:cNvCxnSpPr/>
          <p:nvPr/>
        </p:nvCxnSpPr>
        <p:spPr>
          <a:xfrm>
            <a:off x="253635" y="1612523"/>
            <a:ext cx="1072134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166" y="2692155"/>
            <a:ext cx="5060084" cy="2381257"/>
          </a:xfrm>
          <a:prstGeom prst="rect">
            <a:avLst/>
          </a:prstGeom>
        </p:spPr>
      </p:pic>
      <p:sp>
        <p:nvSpPr>
          <p:cNvPr id="8" name="Rectangle 7"/>
          <p:cNvSpPr/>
          <p:nvPr/>
        </p:nvSpPr>
        <p:spPr>
          <a:xfrm>
            <a:off x="6821166" y="2704863"/>
            <a:ext cx="5060084" cy="2355841"/>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28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9055" y="499170"/>
            <a:ext cx="10881360" cy="1021853"/>
          </a:xfrm>
        </p:spPr>
        <p:txBody>
          <a:bodyPr>
            <a:normAutofit/>
          </a:bodyPr>
          <a:lstStyle/>
          <a:p>
            <a:pPr algn="l"/>
            <a:r>
              <a:rPr lang="en-US" sz="5400" dirty="0" smtClean="0">
                <a:solidFill>
                  <a:srgbClr val="173B7A"/>
                </a:solidFill>
                <a:latin typeface="Futura Medium" charset="0"/>
                <a:ea typeface="Futura Medium" charset="0"/>
                <a:cs typeface="Futura Medium" charset="0"/>
              </a:rPr>
              <a:t>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5762" y="2199466"/>
            <a:ext cx="10883599" cy="584775"/>
          </a:xfrm>
          <a:prstGeom prst="rect">
            <a:avLst/>
          </a:prstGeom>
          <a:noFill/>
        </p:spPr>
        <p:txBody>
          <a:bodyPr wrap="square" rtlCol="0">
            <a:spAutoFit/>
          </a:bodyPr>
          <a:lstStyle/>
          <a:p>
            <a:endParaRPr lang="en-US" sz="4800" baseline="30000" dirty="0">
              <a:solidFill>
                <a:srgbClr val="000000"/>
              </a:solidFill>
              <a:latin typeface="Minion Pro" panose="02040503050306020203" pitchFamily="18" charset="0"/>
            </a:endParaRPr>
          </a:p>
        </p:txBody>
      </p:sp>
      <p:cxnSp>
        <p:nvCxnSpPr>
          <p:cNvPr id="12" name="Straight Connector 11"/>
          <p:cNvCxnSpPr/>
          <p:nvPr/>
        </p:nvCxnSpPr>
        <p:spPr>
          <a:xfrm flipV="1">
            <a:off x="269900" y="1595162"/>
            <a:ext cx="4433333"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914401" y="1727931"/>
            <a:ext cx="10651524" cy="4401205"/>
          </a:xfrm>
          <a:prstGeom prst="rect">
            <a:avLst/>
          </a:prstGeom>
          <a:noFill/>
        </p:spPr>
        <p:txBody>
          <a:bodyPr wrap="square" rtlCol="0">
            <a:spAutoFit/>
          </a:bodyPr>
          <a:lstStyle/>
          <a:p>
            <a:r>
              <a:rPr lang="en-US" sz="2800" dirty="0" smtClean="0"/>
              <a:t>Residues </a:t>
            </a:r>
            <a:r>
              <a:rPr lang="en-US" sz="2800" dirty="0"/>
              <a:t>found in beef above the tolerable levels most often occur due to the following:</a:t>
            </a:r>
          </a:p>
          <a:p>
            <a:r>
              <a:rPr lang="en-US" sz="2800" dirty="0"/>
              <a:t>	</a:t>
            </a:r>
            <a:endParaRPr lang="en-US" sz="2800" dirty="0" smtClean="0"/>
          </a:p>
          <a:p>
            <a:r>
              <a:rPr lang="en-US" sz="2800" dirty="0" smtClean="0"/>
              <a:t>      uninformed </a:t>
            </a:r>
            <a:r>
              <a:rPr lang="en-US" sz="2800" dirty="0"/>
              <a:t>drug use by small segments </a:t>
            </a:r>
            <a:r>
              <a:rPr lang="en-US" sz="2800" dirty="0" smtClean="0"/>
              <a:t>of </a:t>
            </a:r>
            <a:r>
              <a:rPr lang="en-US" sz="2800" dirty="0"/>
              <a:t>the animal industry</a:t>
            </a:r>
          </a:p>
          <a:p>
            <a:r>
              <a:rPr lang="en-US" sz="2800" dirty="0" smtClean="0"/>
              <a:t>      failure </a:t>
            </a:r>
            <a:r>
              <a:rPr lang="en-US" sz="2800" dirty="0"/>
              <a:t>to adhere to proper withdrawal </a:t>
            </a:r>
            <a:r>
              <a:rPr lang="en-US" sz="2800" dirty="0" smtClean="0"/>
              <a:t>regulations</a:t>
            </a:r>
            <a:endParaRPr lang="en-US" sz="2800" dirty="0"/>
          </a:p>
          <a:p>
            <a:r>
              <a:rPr lang="en-US" sz="2800" dirty="0" smtClean="0"/>
              <a:t>      extra-label </a:t>
            </a:r>
            <a:r>
              <a:rPr lang="en-US" sz="2800" dirty="0"/>
              <a:t>use of drugs</a:t>
            </a:r>
          </a:p>
          <a:p>
            <a:r>
              <a:rPr lang="en-US" sz="2800" dirty="0" smtClean="0"/>
              <a:t>      lack </a:t>
            </a:r>
            <a:r>
              <a:rPr lang="en-US" sz="2800" dirty="0"/>
              <a:t>of </a:t>
            </a:r>
            <a:r>
              <a:rPr lang="en-US" sz="2800" dirty="0" smtClean="0"/>
              <a:t>animal identification or traceability</a:t>
            </a:r>
          </a:p>
          <a:p>
            <a:endParaRPr lang="en-US" sz="2800" dirty="0" smtClean="0"/>
          </a:p>
          <a:p>
            <a:r>
              <a:rPr lang="en-US" sz="2800" dirty="0" smtClean="0"/>
              <a:t>There are regulations to ensure that no residues beyond the prescribed tolerance levels enter the food supply chain.</a:t>
            </a:r>
            <a:endParaRPr lang="en-US" sz="2800" dirty="0"/>
          </a:p>
        </p:txBody>
      </p:sp>
      <p:sp>
        <p:nvSpPr>
          <p:cNvPr id="11" name="Rectangle 10"/>
          <p:cNvSpPr/>
          <p:nvPr/>
        </p:nvSpPr>
        <p:spPr>
          <a:xfrm>
            <a:off x="1195925" y="3217358"/>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95925" y="362972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95925" y="405443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95925" y="446588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935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6400" y="1153667"/>
            <a:ext cx="11887201" cy="1021853"/>
          </a:xfrm>
        </p:spPr>
        <p:txBody>
          <a:bodyPr>
            <a:normAutofit fontScale="90000"/>
          </a:bodyPr>
          <a:lstStyle/>
          <a:p>
            <a:pPr algn="l"/>
            <a:r>
              <a:rPr lang="en-US" sz="5400" dirty="0" smtClean="0">
                <a:solidFill>
                  <a:srgbClr val="173B7A"/>
                </a:solidFill>
                <a:latin typeface="Futura Medium" charset="0"/>
                <a:ea typeface="Futura Medium" charset="0"/>
                <a:cs typeface="Futura Medium" charset="0"/>
              </a:rPr>
              <a:t>What are the consequences of </a:t>
            </a:r>
            <a:br>
              <a:rPr lang="en-US" sz="5400" dirty="0" smtClean="0">
                <a:solidFill>
                  <a:srgbClr val="173B7A"/>
                </a:solidFill>
                <a:latin typeface="Futura Medium" charset="0"/>
                <a:ea typeface="Futura Medium" charset="0"/>
                <a:cs typeface="Futura Medium" charset="0"/>
              </a:rPr>
            </a:br>
            <a:r>
              <a:rPr lang="en-US" sz="5400" dirty="0" smtClean="0">
                <a:solidFill>
                  <a:srgbClr val="173B7A"/>
                </a:solidFill>
                <a:latin typeface="Futura Medium" charset="0"/>
                <a:ea typeface="Futura Medium" charset="0"/>
                <a:cs typeface="Futura Medium" charset="0"/>
              </a:rPr>
              <a:t>Illegal Drug Residue?</a:t>
            </a:r>
            <a:endParaRPr lang="en-US" sz="5400" dirty="0">
              <a:solidFill>
                <a:srgbClr val="173B7A"/>
              </a:solidFill>
              <a:latin typeface="Futura Medium" charset="0"/>
              <a:ea typeface="Futura Medium" charset="0"/>
              <a:cs typeface="Futura Medium" charset="0"/>
            </a:endParaRPr>
          </a:p>
        </p:txBody>
      </p:sp>
      <p:sp>
        <p:nvSpPr>
          <p:cNvPr id="4" name="Rectangle 3"/>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1488" y="2534791"/>
            <a:ext cx="11209020" cy="3108543"/>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Producers who are found guilty of illegal drug residue may face the following:</a:t>
            </a:r>
          </a:p>
          <a:p>
            <a:endParaRPr lang="en-US" sz="2800" dirty="0" smtClean="0">
              <a:solidFill>
                <a:srgbClr val="000000"/>
              </a:solidFill>
              <a:latin typeface="Calibri" charset="0"/>
              <a:ea typeface="Calibri" charset="0"/>
              <a:cs typeface="Calibri" charset="0"/>
            </a:endParaRPr>
          </a:p>
          <a:p>
            <a:r>
              <a:rPr lang="en-US" sz="2800" dirty="0" smtClean="0">
                <a:solidFill>
                  <a:srgbClr val="000000"/>
                </a:solidFill>
                <a:latin typeface="Calibri" charset="0"/>
                <a:ea typeface="Calibri" charset="0"/>
                <a:cs typeface="Calibri" charset="0"/>
              </a:rPr>
              <a:t>	financial penalties</a:t>
            </a:r>
          </a:p>
          <a:p>
            <a:r>
              <a:rPr lang="en-US" sz="2800" dirty="0" smtClean="0">
                <a:solidFill>
                  <a:srgbClr val="000000"/>
                </a:solidFill>
                <a:latin typeface="Calibri" charset="0"/>
                <a:ea typeface="Calibri" charset="0"/>
                <a:cs typeface="Calibri" charset="0"/>
              </a:rPr>
              <a:t>	criminal penalties</a:t>
            </a:r>
          </a:p>
          <a:p>
            <a:r>
              <a:rPr lang="en-US" sz="2800" dirty="0" smtClean="0">
                <a:solidFill>
                  <a:srgbClr val="000000"/>
                </a:solidFill>
                <a:latin typeface="Calibri" charset="0"/>
                <a:ea typeface="Calibri" charset="0"/>
                <a:cs typeface="Calibri" charset="0"/>
              </a:rPr>
              <a:t>	refusal at the sale barn and packing facilities </a:t>
            </a:r>
          </a:p>
          <a:p>
            <a:r>
              <a:rPr lang="en-US" sz="2800" dirty="0" smtClean="0">
                <a:solidFill>
                  <a:srgbClr val="000000"/>
                </a:solidFill>
                <a:latin typeface="Calibri" charset="0"/>
                <a:ea typeface="Calibri" charset="0"/>
                <a:cs typeface="Calibri" charset="0"/>
              </a:rPr>
              <a:t>	negative public perception</a:t>
            </a:r>
            <a:endParaRPr lang="en-US" sz="2800" baseline="30000" dirty="0">
              <a:solidFill>
                <a:srgbClr val="000000"/>
              </a:solidFill>
              <a:latin typeface="Calibri" charset="0"/>
              <a:ea typeface="Calibri" charset="0"/>
              <a:cs typeface="Calibri"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3295" y="3740129"/>
            <a:ext cx="3895375" cy="2246776"/>
          </a:xfrm>
          <a:prstGeom prst="rect">
            <a:avLst/>
          </a:prstGeom>
        </p:spPr>
      </p:pic>
      <p:cxnSp>
        <p:nvCxnSpPr>
          <p:cNvPr id="11" name="Straight Connector 10"/>
          <p:cNvCxnSpPr/>
          <p:nvPr/>
        </p:nvCxnSpPr>
        <p:spPr>
          <a:xfrm>
            <a:off x="265601" y="2246957"/>
            <a:ext cx="11209020"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8073295" y="3714375"/>
            <a:ext cx="3895374" cy="2272530"/>
          </a:xfrm>
          <a:prstGeom prst="rect">
            <a:avLst/>
          </a:prstGeom>
          <a:noFill/>
          <a:ln w="38100" cmpd="thinThick">
            <a:solidFill>
              <a:srgbClr val="F3B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200151" y="3991029"/>
            <a:ext cx="214312" cy="1493393"/>
            <a:chOff x="1200151" y="3580879"/>
            <a:chExt cx="214312" cy="1493393"/>
          </a:xfrm>
        </p:grpSpPr>
        <p:sp>
          <p:nvSpPr>
            <p:cNvPr id="6" name="Rectangle 5"/>
            <p:cNvSpPr/>
            <p:nvPr/>
          </p:nvSpPr>
          <p:spPr>
            <a:xfrm>
              <a:off x="1200151" y="3580879"/>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00151" y="4019633"/>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00151" y="444049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00151" y="485101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6788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158940" y="628445"/>
            <a:ext cx="1188720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Human Health Risk Issues</a:t>
            </a:r>
            <a:endParaRPr lang="en-US" sz="5400" dirty="0">
              <a:solidFill>
                <a:srgbClr val="173B7A"/>
              </a:solidFill>
              <a:latin typeface="Futura Medium" charset="0"/>
              <a:ea typeface="Futura Medium" charset="0"/>
              <a:cs typeface="Futura Medium" charset="0"/>
            </a:endParaRPr>
          </a:p>
        </p:txBody>
      </p:sp>
      <p:sp>
        <p:nvSpPr>
          <p:cNvPr id="12" name="Rectangle 11"/>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53531" y="2050251"/>
            <a:ext cx="10578309" cy="3395801"/>
          </a:xfrm>
          <a:prstGeom prst="rect">
            <a:avLst/>
          </a:prstGeom>
          <a:noFill/>
        </p:spPr>
        <p:txBody>
          <a:bodyPr wrap="square" rtlCol="0">
            <a:spAutoFit/>
          </a:bodyPr>
          <a:lstStyle/>
          <a:p>
            <a:r>
              <a:rPr lang="en-US" sz="2800" dirty="0" smtClean="0">
                <a:solidFill>
                  <a:srgbClr val="000000"/>
                </a:solidFill>
                <a:latin typeface="Calibri" charset="0"/>
                <a:ea typeface="Calibri" charset="0"/>
                <a:cs typeface="Calibri" charset="0"/>
              </a:rPr>
              <a:t>In the beef industry, contaminated meat is a major concern for human health. Any adulterated product may result in the following:</a:t>
            </a:r>
          </a:p>
          <a:p>
            <a:endParaRPr lang="en-US" sz="2800" dirty="0" smtClean="0">
              <a:solidFill>
                <a:srgbClr val="000000"/>
              </a:solidFill>
              <a:latin typeface="Calibri" charset="0"/>
              <a:ea typeface="Calibri" charset="0"/>
              <a:cs typeface="Calibri" charset="0"/>
            </a:endParaRPr>
          </a:p>
          <a:p>
            <a:pPr lvl="1"/>
            <a:r>
              <a:rPr lang="en-US" sz="2800" dirty="0" smtClean="0">
                <a:solidFill>
                  <a:srgbClr val="000000"/>
                </a:solidFill>
                <a:latin typeface="Calibri" charset="0"/>
                <a:ea typeface="Calibri" charset="0"/>
                <a:cs typeface="Calibri" charset="0"/>
              </a:rPr>
              <a:t>	Drug residue allergies </a:t>
            </a:r>
          </a:p>
          <a:p>
            <a:pPr lvl="1"/>
            <a:r>
              <a:rPr lang="en-US" sz="2800" dirty="0" smtClean="0">
                <a:solidFill>
                  <a:srgbClr val="000000"/>
                </a:solidFill>
                <a:latin typeface="Calibri" charset="0"/>
                <a:ea typeface="Calibri" charset="0"/>
                <a:cs typeface="Calibri" charset="0"/>
              </a:rPr>
              <a:t>	Development of antibiotic resistant bacteria</a:t>
            </a:r>
          </a:p>
          <a:p>
            <a:pPr lvl="1"/>
            <a:r>
              <a:rPr lang="en-US" sz="2800" dirty="0" smtClean="0">
                <a:solidFill>
                  <a:srgbClr val="000000"/>
                </a:solidFill>
                <a:latin typeface="Calibri" charset="0"/>
                <a:ea typeface="Calibri" charset="0"/>
                <a:cs typeface="Calibri" charset="0"/>
              </a:rPr>
              <a:t>	Potential for cancer, reproductive or developmental effects</a:t>
            </a:r>
          </a:p>
          <a:p>
            <a:pPr lvl="1"/>
            <a:r>
              <a:rPr lang="en-US" sz="2800" dirty="0" smtClean="0">
                <a:solidFill>
                  <a:srgbClr val="000000"/>
                </a:solidFill>
                <a:latin typeface="Calibri" charset="0"/>
                <a:ea typeface="Calibri" charset="0"/>
                <a:cs typeface="Calibri" charset="0"/>
              </a:rPr>
              <a:t>	Hormone-related risks</a:t>
            </a:r>
            <a:endParaRPr lang="en-US" sz="2800" dirty="0">
              <a:solidFill>
                <a:srgbClr val="000000"/>
              </a:solidFill>
              <a:latin typeface="Calibri" charset="0"/>
              <a:ea typeface="Calibri" charset="0"/>
              <a:cs typeface="Calibri" charset="0"/>
            </a:endParaRPr>
          </a:p>
          <a:p>
            <a:endParaRPr lang="en-US" sz="2800" b="1" baseline="30000" dirty="0">
              <a:solidFill>
                <a:srgbClr val="000000"/>
              </a:solidFill>
              <a:latin typeface="Calibri" charset="0"/>
              <a:ea typeface="Calibri" charset="0"/>
              <a:cs typeface="Calibri" charset="0"/>
            </a:endParaRPr>
          </a:p>
        </p:txBody>
      </p:sp>
      <p:cxnSp>
        <p:nvCxnSpPr>
          <p:cNvPr id="15" name="Straight Connector 14"/>
          <p:cNvCxnSpPr/>
          <p:nvPr/>
        </p:nvCxnSpPr>
        <p:spPr>
          <a:xfrm flipV="1">
            <a:off x="256026" y="1503180"/>
            <a:ext cx="7846574" cy="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1263651" y="3480274"/>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63651" y="3934446"/>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63651" y="4349187"/>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63651" y="4774540"/>
            <a:ext cx="214312" cy="223255"/>
          </a:xfrm>
          <a:prstGeom prst="rect">
            <a:avLst/>
          </a:prstGeom>
          <a:solidFill>
            <a:srgbClr val="F3B1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5967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51488" y="567607"/>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Residue Testing and Monitoring </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54330" y="1589460"/>
            <a:ext cx="9634737"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594359" y="2191467"/>
            <a:ext cx="10898775" cy="3108543"/>
          </a:xfrm>
          <a:prstGeom prst="rect">
            <a:avLst/>
          </a:prstGeom>
          <a:noFill/>
        </p:spPr>
        <p:txBody>
          <a:bodyPr wrap="square" rtlCol="0">
            <a:spAutoFit/>
          </a:bodyPr>
          <a:lstStyle/>
          <a:p>
            <a:r>
              <a:rPr lang="en-US" sz="2800" dirty="0"/>
              <a:t>Residues in fresh meat are monitored by the Food Safety Inspection Service through the National Residue </a:t>
            </a:r>
            <a:r>
              <a:rPr lang="en-US" sz="2800" dirty="0" smtClean="0"/>
              <a:t>Program (NRP).</a:t>
            </a:r>
          </a:p>
          <a:p>
            <a:endParaRPr lang="en-US" sz="2800" dirty="0" smtClean="0"/>
          </a:p>
          <a:p>
            <a:r>
              <a:rPr lang="en-US" sz="2800" dirty="0"/>
              <a:t>The NRP helps prevent the entry of animals containing </a:t>
            </a:r>
            <a:r>
              <a:rPr lang="en-US" sz="2800" dirty="0" err="1"/>
              <a:t>violative</a:t>
            </a:r>
            <a:r>
              <a:rPr lang="en-US" sz="2800" dirty="0"/>
              <a:t> residues of pesticides, drugs or potentially hazardous chemicals into the food chain through monitoring and enforcement.</a:t>
            </a:r>
            <a:endParaRPr lang="en-US" sz="2800" b="1" u="sng" dirty="0">
              <a:solidFill>
                <a:srgbClr val="F3B117"/>
              </a:solidFill>
            </a:endParaRPr>
          </a:p>
          <a:p>
            <a:endParaRPr lang="en-US" sz="2800" b="1" u="sng" dirty="0">
              <a:solidFill>
                <a:srgbClr val="F3B117"/>
              </a:solidFill>
            </a:endParaRPr>
          </a:p>
        </p:txBody>
      </p:sp>
      <p:sp>
        <p:nvSpPr>
          <p:cNvPr id="2" name="TextBox 1"/>
          <p:cNvSpPr txBox="1"/>
          <p:nvPr/>
        </p:nvSpPr>
        <p:spPr>
          <a:xfrm>
            <a:off x="254329" y="5648824"/>
            <a:ext cx="12040643" cy="553998"/>
          </a:xfrm>
          <a:prstGeom prst="rect">
            <a:avLst/>
          </a:prstGeom>
          <a:noFill/>
        </p:spPr>
        <p:txBody>
          <a:bodyPr wrap="square" rtlCol="0">
            <a:spAutoFit/>
          </a:bodyPr>
          <a:lstStyle/>
          <a:p>
            <a:r>
              <a:rPr lang="en-US" sz="3000" b="1" dirty="0">
                <a:solidFill>
                  <a:srgbClr val="F3B117"/>
                </a:solidFill>
              </a:rPr>
              <a:t>Random samples are tested for monitoring the national residue incidence.</a:t>
            </a:r>
          </a:p>
        </p:txBody>
      </p:sp>
    </p:spTree>
    <p:extLst>
      <p:ext uri="{BB962C8B-B14F-4D97-AF65-F5344CB8AC3E}">
        <p14:creationId xmlns:p14="http://schemas.microsoft.com/office/powerpoint/2010/main" val="1272400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33030" y="641749"/>
            <a:ext cx="11399521" cy="10218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solidFill>
                  <a:srgbClr val="173B7A"/>
                </a:solidFill>
                <a:latin typeface="Futura Medium" charset="0"/>
                <a:ea typeface="Futura Medium" charset="0"/>
                <a:cs typeface="Futura Medium" charset="0"/>
              </a:rPr>
              <a:t>Feedlot Drug Use</a:t>
            </a:r>
            <a:endParaRPr lang="en-US" sz="5400" dirty="0">
              <a:solidFill>
                <a:srgbClr val="173B7A"/>
              </a:solidFill>
              <a:latin typeface="Futura Medium" charset="0"/>
              <a:ea typeface="Futura Medium" charset="0"/>
              <a:cs typeface="Futura Medium" charset="0"/>
            </a:endParaRPr>
          </a:p>
        </p:txBody>
      </p:sp>
      <p:sp>
        <p:nvSpPr>
          <p:cNvPr id="6" name="Rectangle 5"/>
          <p:cNvSpPr/>
          <p:nvPr/>
        </p:nvSpPr>
        <p:spPr>
          <a:xfrm>
            <a:off x="0" y="6276894"/>
            <a:ext cx="12192000" cy="5960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35969" y="1614860"/>
            <a:ext cx="5654791" cy="14990"/>
          </a:xfrm>
          <a:prstGeom prst="line">
            <a:avLst/>
          </a:prstGeom>
          <a:ln w="38100">
            <a:solidFill>
              <a:srgbClr val="F3B117"/>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646612" y="2097667"/>
            <a:ext cx="10898775" cy="2677656"/>
          </a:xfrm>
          <a:prstGeom prst="rect">
            <a:avLst/>
          </a:prstGeom>
          <a:noFill/>
        </p:spPr>
        <p:txBody>
          <a:bodyPr wrap="square" rtlCol="0">
            <a:spAutoFit/>
          </a:bodyPr>
          <a:lstStyle/>
          <a:p>
            <a:r>
              <a:rPr lang="en-US" sz="2800" dirty="0" smtClean="0"/>
              <a:t>Commonly used antimicrobials in feedlot cattle include: Penicillin</a:t>
            </a:r>
            <a:r>
              <a:rPr lang="en-US" sz="2800" dirty="0"/>
              <a:t>, </a:t>
            </a:r>
            <a:r>
              <a:rPr lang="en-US" sz="2800" dirty="0" err="1" smtClean="0"/>
              <a:t>tetracyclines</a:t>
            </a:r>
            <a:r>
              <a:rPr lang="en-US" sz="2800" dirty="0"/>
              <a:t>, trimethoprim-sulfonamides, </a:t>
            </a:r>
            <a:r>
              <a:rPr lang="en-US" sz="2800" dirty="0" smtClean="0"/>
              <a:t>erythromycin </a:t>
            </a:r>
            <a:r>
              <a:rPr lang="en-US" sz="2800" dirty="0"/>
              <a:t>and </a:t>
            </a:r>
            <a:r>
              <a:rPr lang="en-US" sz="2800" dirty="0" smtClean="0"/>
              <a:t>others</a:t>
            </a:r>
          </a:p>
          <a:p>
            <a:endParaRPr lang="en-US" sz="2800" dirty="0"/>
          </a:p>
          <a:p>
            <a:r>
              <a:rPr lang="en-US" sz="2800" dirty="0" smtClean="0"/>
              <a:t>Feedlot </a:t>
            </a:r>
            <a:r>
              <a:rPr lang="en-US" sz="2800" dirty="0"/>
              <a:t>cattle are </a:t>
            </a:r>
            <a:r>
              <a:rPr lang="en-US" sz="2800" dirty="0" smtClean="0"/>
              <a:t>typically </a:t>
            </a:r>
            <a:r>
              <a:rPr lang="en-US" sz="2800" dirty="0"/>
              <a:t>treated for </a:t>
            </a:r>
            <a:r>
              <a:rPr lang="en-US" sz="2800" dirty="0" smtClean="0"/>
              <a:t>common </a:t>
            </a:r>
            <a:r>
              <a:rPr lang="en-US" sz="2800" dirty="0"/>
              <a:t>diseases during the early part of the feeding period and therefore have </a:t>
            </a:r>
            <a:r>
              <a:rPr lang="en-US" sz="2800" dirty="0" smtClean="0"/>
              <a:t>75 </a:t>
            </a:r>
            <a:r>
              <a:rPr lang="en-US" sz="2800" dirty="0"/>
              <a:t>to 200 days to eliminate the drug from the body. </a:t>
            </a:r>
            <a:endParaRPr lang="en-US" sz="2800" b="1" u="sng" baseline="30000" dirty="0">
              <a:solidFill>
                <a:srgbClr val="F3B117"/>
              </a:solidFill>
            </a:endParaRPr>
          </a:p>
        </p:txBody>
      </p:sp>
    </p:spTree>
    <p:extLst>
      <p:ext uri="{BB962C8B-B14F-4D97-AF65-F5344CB8AC3E}">
        <p14:creationId xmlns:p14="http://schemas.microsoft.com/office/powerpoint/2010/main" val="3868365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1031</Words>
  <Application>Microsoft Macintosh PowerPoint</Application>
  <PresentationFormat>Widescreen</PresentationFormat>
  <Paragraphs>111</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 Light</vt:lpstr>
      <vt:lpstr>Futura Medium</vt:lpstr>
      <vt:lpstr>Minion Pro</vt:lpstr>
      <vt:lpstr>Arial</vt:lpstr>
      <vt:lpstr>Calibri</vt:lpstr>
      <vt:lpstr>Office Theme</vt:lpstr>
      <vt:lpstr>Drug Residue Avoidance in Feedlot Cattle</vt:lpstr>
      <vt:lpstr>PowerPoint Presentation</vt:lpstr>
      <vt:lpstr>PowerPoint Presentation</vt:lpstr>
      <vt:lpstr>Drug Residue vs. Illegal Drug Residue </vt:lpstr>
      <vt:lpstr>Drug Residue</vt:lpstr>
      <vt:lpstr>What are the consequences of  Illegal Drug Residue?</vt:lpstr>
      <vt:lpstr>PowerPoint Presentation</vt:lpstr>
      <vt:lpstr>PowerPoint Presentation</vt:lpstr>
      <vt:lpstr>PowerPoint Presentation</vt:lpstr>
      <vt:lpstr>Prevention Practices</vt:lpstr>
      <vt:lpstr>Veterinary-Client-Patient Relationship</vt:lpstr>
      <vt:lpstr>Record Keeping</vt:lpstr>
      <vt:lpstr>Avoid Extra-Label Drug Use</vt:lpstr>
      <vt:lpstr>Injection Technique</vt:lpstr>
      <vt:lpstr>What is a Veterinary Feed Directive (VFD)? And What is their part in drug residue avoidance?</vt:lpstr>
      <vt:lpstr>What is a VFD?</vt:lpstr>
      <vt:lpstr>How are VFDs related to drug residue?</vt:lpstr>
      <vt:lpstr>Summary</vt:lpstr>
      <vt:lpstr>PowerPoint Presentation</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Residue Prevention in Beef Cattle</dc:title>
  <dc:creator>Alyssa Toillion</dc:creator>
  <cp:lastModifiedBy>Alyssa Toillion</cp:lastModifiedBy>
  <cp:revision>62</cp:revision>
  <cp:lastPrinted>2017-08-09T14:27:08Z</cp:lastPrinted>
  <dcterms:created xsi:type="dcterms:W3CDTF">2016-08-22T20:18:46Z</dcterms:created>
  <dcterms:modified xsi:type="dcterms:W3CDTF">2017-08-09T17:26:31Z</dcterms:modified>
</cp:coreProperties>
</file>